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6" r:id="rId5"/>
    <p:sldId id="273" r:id="rId6"/>
    <p:sldId id="261" r:id="rId7"/>
    <p:sldId id="262" r:id="rId8"/>
    <p:sldId id="259" r:id="rId9"/>
    <p:sldId id="274" r:id="rId10"/>
    <p:sldId id="275" r:id="rId11"/>
    <p:sldId id="267" r:id="rId12"/>
    <p:sldId id="272" r:id="rId13"/>
    <p:sldId id="277" r:id="rId14"/>
    <p:sldId id="278" r:id="rId15"/>
    <p:sldId id="279" r:id="rId16"/>
    <p:sldId id="280" r:id="rId17"/>
    <p:sldId id="276" r:id="rId18"/>
    <p:sldId id="265"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howGuides="1">
      <p:cViewPr varScale="1">
        <p:scale>
          <a:sx n="122" d="100"/>
          <a:sy n="122" d="100"/>
        </p:scale>
        <p:origin x="90" y="2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69BDF-F669-4238-980A-9D4E0B1270F6}" type="datetimeFigureOut">
              <a:rPr lang="en-US" smtClean="0"/>
              <a:t>7/13/2025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FBD87-CC57-49EB-A63B-B20009CA35D0}" type="slidenum">
              <a:rPr lang="en-US" smtClean="0"/>
              <a:t>‹#›</a:t>
            </a:fld>
            <a:endParaRPr lang="en-US"/>
          </a:p>
        </p:txBody>
      </p:sp>
    </p:spTree>
    <p:extLst>
      <p:ext uri="{BB962C8B-B14F-4D97-AF65-F5344CB8AC3E}">
        <p14:creationId xmlns:p14="http://schemas.microsoft.com/office/powerpoint/2010/main" val="1622590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1FBD87-CC57-49EB-A63B-B20009CA35D0}" type="slidenum">
              <a:rPr lang="en-US" smtClean="0"/>
              <a:t>6</a:t>
            </a:fld>
            <a:endParaRPr lang="en-US"/>
          </a:p>
        </p:txBody>
      </p:sp>
    </p:spTree>
    <p:extLst>
      <p:ext uri="{BB962C8B-B14F-4D97-AF65-F5344CB8AC3E}">
        <p14:creationId xmlns:p14="http://schemas.microsoft.com/office/powerpoint/2010/main" val="2559229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1FBD87-CC57-49EB-A63B-B20009CA35D0}" type="slidenum">
              <a:rPr lang="en-US" smtClean="0"/>
              <a:t>7</a:t>
            </a:fld>
            <a:endParaRPr lang="en-US"/>
          </a:p>
        </p:txBody>
      </p:sp>
    </p:spTree>
    <p:extLst>
      <p:ext uri="{BB962C8B-B14F-4D97-AF65-F5344CB8AC3E}">
        <p14:creationId xmlns:p14="http://schemas.microsoft.com/office/powerpoint/2010/main" val="3994703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1FBD87-CC57-49EB-A63B-B20009CA35D0}" type="slidenum">
              <a:rPr lang="en-US" smtClean="0"/>
              <a:t>10</a:t>
            </a:fld>
            <a:endParaRPr lang="en-US"/>
          </a:p>
        </p:txBody>
      </p:sp>
    </p:spTree>
    <p:extLst>
      <p:ext uri="{BB962C8B-B14F-4D97-AF65-F5344CB8AC3E}">
        <p14:creationId xmlns:p14="http://schemas.microsoft.com/office/powerpoint/2010/main" val="3209085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1FBD87-CC57-49EB-A63B-B20009CA35D0}" type="slidenum">
              <a:rPr lang="en-US" smtClean="0"/>
              <a:t>11</a:t>
            </a:fld>
            <a:endParaRPr lang="en-US"/>
          </a:p>
        </p:txBody>
      </p:sp>
    </p:spTree>
    <p:extLst>
      <p:ext uri="{BB962C8B-B14F-4D97-AF65-F5344CB8AC3E}">
        <p14:creationId xmlns:p14="http://schemas.microsoft.com/office/powerpoint/2010/main" val="2007206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1FBD87-CC57-49EB-A63B-B20009CA35D0}" type="slidenum">
              <a:rPr lang="en-US" smtClean="0"/>
              <a:t>14</a:t>
            </a:fld>
            <a:endParaRPr lang="en-US"/>
          </a:p>
        </p:txBody>
      </p:sp>
    </p:spTree>
    <p:extLst>
      <p:ext uri="{BB962C8B-B14F-4D97-AF65-F5344CB8AC3E}">
        <p14:creationId xmlns:p14="http://schemas.microsoft.com/office/powerpoint/2010/main" val="825566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309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F6113-466E-0C04-3A08-FAFF11A036F8}"/>
              </a:ext>
            </a:extLst>
          </p:cNvPr>
          <p:cNvSpPr>
            <a:spLocks noGrp="1"/>
          </p:cNvSpPr>
          <p:nvPr>
            <p:ph type="title"/>
          </p:nvPr>
        </p:nvSpPr>
        <p:spPr>
          <a:xfrm>
            <a:off x="387178" y="365125"/>
            <a:ext cx="11417644" cy="1130043"/>
          </a:xfrm>
        </p:spPr>
        <p:txBody>
          <a:bodyPr/>
          <a:lstStyle>
            <a:lvl1pPr>
              <a:defRPr>
                <a:solidFill>
                  <a:schemeClr val="accent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E9D299-ADFD-AF21-19E4-FBCADBF15040}"/>
              </a:ext>
            </a:extLst>
          </p:cNvPr>
          <p:cNvSpPr>
            <a:spLocks noGrp="1"/>
          </p:cNvSpPr>
          <p:nvPr>
            <p:ph type="body" idx="1"/>
          </p:nvPr>
        </p:nvSpPr>
        <p:spPr>
          <a:xfrm>
            <a:off x="387178" y="1681163"/>
            <a:ext cx="5610397" cy="678978"/>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2B8AF8-B0A8-600C-6644-BE008578A2C5}"/>
              </a:ext>
            </a:extLst>
          </p:cNvPr>
          <p:cNvSpPr>
            <a:spLocks noGrp="1"/>
          </p:cNvSpPr>
          <p:nvPr>
            <p:ph sz="half" idx="2"/>
          </p:nvPr>
        </p:nvSpPr>
        <p:spPr>
          <a:xfrm>
            <a:off x="387178" y="2505075"/>
            <a:ext cx="5610397" cy="3438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F9E52D3-928D-FEF6-112F-A5C20728BFA7}"/>
              </a:ext>
            </a:extLst>
          </p:cNvPr>
          <p:cNvSpPr>
            <a:spLocks noGrp="1"/>
          </p:cNvSpPr>
          <p:nvPr>
            <p:ph type="body" sz="quarter" idx="3"/>
          </p:nvPr>
        </p:nvSpPr>
        <p:spPr>
          <a:xfrm>
            <a:off x="6172200" y="1681163"/>
            <a:ext cx="5610396" cy="678978"/>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33C104-D6D3-5302-599D-59E9F6CC1C00}"/>
              </a:ext>
            </a:extLst>
          </p:cNvPr>
          <p:cNvSpPr>
            <a:spLocks noGrp="1"/>
          </p:cNvSpPr>
          <p:nvPr>
            <p:ph sz="quarter" idx="4"/>
          </p:nvPr>
        </p:nvSpPr>
        <p:spPr>
          <a:xfrm>
            <a:off x="6172200" y="2505075"/>
            <a:ext cx="5632622" cy="3438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2895101"/>
      </p:ext>
    </p:extLst>
  </p:cSld>
  <p:clrMapOvr>
    <a:masterClrMapping/>
  </p:clrMapOvr>
  <p:extLst>
    <p:ext uri="{DCECCB84-F9BA-43D5-87BE-67443E8EF086}">
      <p15:sldGuideLst xmlns:p15="http://schemas.microsoft.com/office/powerpoint/2012/main">
        <p15:guide id="1" orient="horz" pos="374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1CDC-C0AE-875A-6B44-CF20E8EB9EEC}"/>
              </a:ext>
            </a:extLst>
          </p:cNvPr>
          <p:cNvSpPr>
            <a:spLocks noGrp="1"/>
          </p:cNvSpPr>
          <p:nvPr>
            <p:ph type="ctrTitle"/>
          </p:nvPr>
        </p:nvSpPr>
        <p:spPr>
          <a:xfrm>
            <a:off x="762000" y="1214437"/>
            <a:ext cx="10668000" cy="3431703"/>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2AC3EE3-1D38-71DE-470F-9C56468384BF}"/>
              </a:ext>
            </a:extLst>
          </p:cNvPr>
          <p:cNvSpPr>
            <a:spLocks noGrp="1"/>
          </p:cNvSpPr>
          <p:nvPr>
            <p:ph type="subTitle" idx="1"/>
          </p:nvPr>
        </p:nvSpPr>
        <p:spPr>
          <a:xfrm>
            <a:off x="762000" y="5029200"/>
            <a:ext cx="10668000" cy="1044146"/>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37235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063F-DCA8-4018-9AB7-49D43EE5E457}"/>
              </a:ext>
            </a:extLst>
          </p:cNvPr>
          <p:cNvSpPr>
            <a:spLocks noGrp="1"/>
          </p:cNvSpPr>
          <p:nvPr>
            <p:ph type="title"/>
          </p:nvPr>
        </p:nvSpPr>
        <p:spPr>
          <a:xfrm>
            <a:off x="605481" y="654908"/>
            <a:ext cx="7302843" cy="390756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F4333E-6898-C42C-7F76-9530752BD708}"/>
              </a:ext>
            </a:extLst>
          </p:cNvPr>
          <p:cNvSpPr>
            <a:spLocks noGrp="1"/>
          </p:cNvSpPr>
          <p:nvPr>
            <p:ph type="body" idx="1"/>
          </p:nvPr>
        </p:nvSpPr>
        <p:spPr>
          <a:xfrm>
            <a:off x="605481" y="4695568"/>
            <a:ext cx="7302843" cy="1507524"/>
          </a:xfrm>
        </p:spPr>
        <p:txBody>
          <a:bodyPr/>
          <a:lstStyle>
            <a:lvl1pPr marL="0" indent="0">
              <a:buNone/>
              <a:defRPr sz="2400">
                <a:solidFill>
                  <a:schemeClr val="accent3"/>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182504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063F-DCA8-4018-9AB7-49D43EE5E457}"/>
              </a:ext>
            </a:extLst>
          </p:cNvPr>
          <p:cNvSpPr>
            <a:spLocks noGrp="1"/>
          </p:cNvSpPr>
          <p:nvPr>
            <p:ph type="title"/>
          </p:nvPr>
        </p:nvSpPr>
        <p:spPr>
          <a:xfrm>
            <a:off x="4300151" y="654908"/>
            <a:ext cx="7302843" cy="3907567"/>
          </a:xfrm>
        </p:spPr>
        <p:txBody>
          <a:bodyPr anchor="b"/>
          <a:lstStyle>
            <a:lvl1pPr algn="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F4333E-6898-C42C-7F76-9530752BD708}"/>
              </a:ext>
            </a:extLst>
          </p:cNvPr>
          <p:cNvSpPr>
            <a:spLocks noGrp="1"/>
          </p:cNvSpPr>
          <p:nvPr>
            <p:ph type="body" idx="1"/>
          </p:nvPr>
        </p:nvSpPr>
        <p:spPr>
          <a:xfrm>
            <a:off x="4300151" y="4695568"/>
            <a:ext cx="7302843" cy="1507524"/>
          </a:xfrm>
        </p:spPr>
        <p:txBody>
          <a:bodyPr/>
          <a:lstStyle>
            <a:lvl1pPr marL="0" indent="0" algn="r">
              <a:buNone/>
              <a:defRPr sz="2400">
                <a:solidFill>
                  <a:schemeClr val="accent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588769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Slide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316C9-4904-C17C-65FA-30BCBB4B5E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0EF6CE-B982-4B7E-5397-F90138F98040}"/>
              </a:ext>
            </a:extLst>
          </p:cNvPr>
          <p:cNvSpPr>
            <a:spLocks noGrp="1"/>
          </p:cNvSpPr>
          <p:nvPr>
            <p:ph idx="1"/>
          </p:nvPr>
        </p:nvSpPr>
        <p:spPr>
          <a:xfrm>
            <a:off x="387179" y="1655805"/>
            <a:ext cx="11417643" cy="4287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6535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316C9-4904-C17C-65FA-30BCBB4B5EF7}"/>
              </a:ext>
            </a:extLst>
          </p:cNvPr>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F0EF6CE-B982-4B7E-5397-F90138F98040}"/>
              </a:ext>
            </a:extLst>
          </p:cNvPr>
          <p:cNvSpPr>
            <a:spLocks noGrp="1"/>
          </p:cNvSpPr>
          <p:nvPr>
            <p:ph idx="1"/>
          </p:nvPr>
        </p:nvSpPr>
        <p:spPr>
          <a:xfrm>
            <a:off x="387179" y="1655805"/>
            <a:ext cx="11417643" cy="42877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5017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0D6B8-3F42-13ED-6BB8-6C969D8DE70C}"/>
              </a:ext>
            </a:extLst>
          </p:cNvPr>
          <p:cNvSpPr>
            <a:spLocks noGrp="1"/>
          </p:cNvSpPr>
          <p:nvPr>
            <p:ph type="title"/>
          </p:nvPr>
        </p:nvSpPr>
        <p:spPr>
          <a:xfrm>
            <a:off x="387179" y="365125"/>
            <a:ext cx="11417641" cy="113424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E4AA259-2DF6-075C-6E56-7784EE26C6D2}"/>
              </a:ext>
            </a:extLst>
          </p:cNvPr>
          <p:cNvSpPr>
            <a:spLocks noGrp="1"/>
          </p:cNvSpPr>
          <p:nvPr>
            <p:ph sz="half" idx="1"/>
          </p:nvPr>
        </p:nvSpPr>
        <p:spPr>
          <a:xfrm>
            <a:off x="387179" y="1655806"/>
            <a:ext cx="5632621" cy="4287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53BB1F0-360B-27C6-842C-A69CB7443CEE}"/>
              </a:ext>
            </a:extLst>
          </p:cNvPr>
          <p:cNvSpPr>
            <a:spLocks noGrp="1"/>
          </p:cNvSpPr>
          <p:nvPr>
            <p:ph sz="half" idx="2"/>
          </p:nvPr>
        </p:nvSpPr>
        <p:spPr>
          <a:xfrm>
            <a:off x="6172199" y="1655807"/>
            <a:ext cx="5632621" cy="4287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2620766"/>
      </p:ext>
    </p:extLst>
  </p:cSld>
  <p:clrMapOvr>
    <a:masterClrMapping/>
  </p:clrMapOvr>
  <p:extLst>
    <p:ext uri="{DCECCB84-F9BA-43D5-87BE-67443E8EF086}">
      <p15:sldGuideLst xmlns:p15="http://schemas.microsoft.com/office/powerpoint/2012/main">
        <p15:guide id="1" orient="horz" pos="37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0D6B8-3F42-13ED-6BB8-6C969D8DE70C}"/>
              </a:ext>
            </a:extLst>
          </p:cNvPr>
          <p:cNvSpPr>
            <a:spLocks noGrp="1"/>
          </p:cNvSpPr>
          <p:nvPr>
            <p:ph type="title"/>
          </p:nvPr>
        </p:nvSpPr>
        <p:spPr>
          <a:xfrm>
            <a:off x="387179" y="365125"/>
            <a:ext cx="11417641" cy="1134247"/>
          </a:xfrm>
        </p:spPr>
        <p:txBody>
          <a:bodyPr/>
          <a:lstStyle>
            <a:lvl1pPr>
              <a:defRPr>
                <a:solidFill>
                  <a:schemeClr val="accent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E4AA259-2DF6-075C-6E56-7784EE26C6D2}"/>
              </a:ext>
            </a:extLst>
          </p:cNvPr>
          <p:cNvSpPr>
            <a:spLocks noGrp="1"/>
          </p:cNvSpPr>
          <p:nvPr>
            <p:ph sz="half" idx="1"/>
          </p:nvPr>
        </p:nvSpPr>
        <p:spPr>
          <a:xfrm>
            <a:off x="387179" y="1655806"/>
            <a:ext cx="5632621" cy="42877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53BB1F0-360B-27C6-842C-A69CB7443CEE}"/>
              </a:ext>
            </a:extLst>
          </p:cNvPr>
          <p:cNvSpPr>
            <a:spLocks noGrp="1"/>
          </p:cNvSpPr>
          <p:nvPr>
            <p:ph sz="half" idx="2"/>
          </p:nvPr>
        </p:nvSpPr>
        <p:spPr>
          <a:xfrm>
            <a:off x="6172199" y="1655807"/>
            <a:ext cx="5632621" cy="42877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023534"/>
      </p:ext>
    </p:extLst>
  </p:cSld>
  <p:clrMapOvr>
    <a:masterClrMapping/>
  </p:clrMapOvr>
  <p:extLst>
    <p:ext uri="{DCECCB84-F9BA-43D5-87BE-67443E8EF086}">
      <p15:sldGuideLst xmlns:p15="http://schemas.microsoft.com/office/powerpoint/2012/main">
        <p15:guide id="1" orient="horz" pos="374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F6113-466E-0C04-3A08-FAFF11A036F8}"/>
              </a:ext>
            </a:extLst>
          </p:cNvPr>
          <p:cNvSpPr>
            <a:spLocks noGrp="1"/>
          </p:cNvSpPr>
          <p:nvPr>
            <p:ph type="title"/>
          </p:nvPr>
        </p:nvSpPr>
        <p:spPr>
          <a:xfrm>
            <a:off x="387178" y="365125"/>
            <a:ext cx="11417644" cy="113004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E9D299-ADFD-AF21-19E4-FBCADBF15040}"/>
              </a:ext>
            </a:extLst>
          </p:cNvPr>
          <p:cNvSpPr>
            <a:spLocks noGrp="1"/>
          </p:cNvSpPr>
          <p:nvPr>
            <p:ph type="body" idx="1"/>
          </p:nvPr>
        </p:nvSpPr>
        <p:spPr>
          <a:xfrm>
            <a:off x="387178" y="1681163"/>
            <a:ext cx="5610397" cy="678978"/>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2B8AF8-B0A8-600C-6644-BE008578A2C5}"/>
              </a:ext>
            </a:extLst>
          </p:cNvPr>
          <p:cNvSpPr>
            <a:spLocks noGrp="1"/>
          </p:cNvSpPr>
          <p:nvPr>
            <p:ph sz="half" idx="2"/>
          </p:nvPr>
        </p:nvSpPr>
        <p:spPr>
          <a:xfrm>
            <a:off x="387178" y="2505075"/>
            <a:ext cx="5610397" cy="343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F9E52D3-928D-FEF6-112F-A5C20728BFA7}"/>
              </a:ext>
            </a:extLst>
          </p:cNvPr>
          <p:cNvSpPr>
            <a:spLocks noGrp="1"/>
          </p:cNvSpPr>
          <p:nvPr>
            <p:ph type="body" sz="quarter" idx="3"/>
          </p:nvPr>
        </p:nvSpPr>
        <p:spPr>
          <a:xfrm>
            <a:off x="6172200" y="1681163"/>
            <a:ext cx="5610396" cy="678978"/>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33C104-D6D3-5302-599D-59E9F6CC1C00}"/>
              </a:ext>
            </a:extLst>
          </p:cNvPr>
          <p:cNvSpPr>
            <a:spLocks noGrp="1"/>
          </p:cNvSpPr>
          <p:nvPr>
            <p:ph sz="quarter" idx="4"/>
          </p:nvPr>
        </p:nvSpPr>
        <p:spPr>
          <a:xfrm>
            <a:off x="6172200" y="2505075"/>
            <a:ext cx="5632622" cy="343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024518"/>
      </p:ext>
    </p:extLst>
  </p:cSld>
  <p:clrMapOvr>
    <a:masterClrMapping/>
  </p:clrMapOvr>
  <p:extLst>
    <p:ext uri="{DCECCB84-F9BA-43D5-87BE-67443E8EF086}">
      <p15:sldGuideLst xmlns:p15="http://schemas.microsoft.com/office/powerpoint/2012/main">
        <p15:guide id="1" orient="horz" pos="374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E0D213-F71D-F740-5FE6-A5168C83DCB3}"/>
              </a:ext>
            </a:extLst>
          </p:cNvPr>
          <p:cNvSpPr>
            <a:spLocks noGrp="1"/>
          </p:cNvSpPr>
          <p:nvPr>
            <p:ph type="title"/>
          </p:nvPr>
        </p:nvSpPr>
        <p:spPr>
          <a:xfrm>
            <a:off x="387179" y="365125"/>
            <a:ext cx="11417642" cy="113424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B8B678-5F16-480F-3FF6-4FA16C60DFE1}"/>
              </a:ext>
            </a:extLst>
          </p:cNvPr>
          <p:cNvSpPr>
            <a:spLocks noGrp="1"/>
          </p:cNvSpPr>
          <p:nvPr>
            <p:ph type="body" idx="1"/>
          </p:nvPr>
        </p:nvSpPr>
        <p:spPr>
          <a:xfrm>
            <a:off x="387179" y="1655805"/>
            <a:ext cx="11417643" cy="42877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F9FEF6F-0F85-EDC6-1DA2-59C7491079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D8A6875-1C62-E64C-9D45-1869EABB231D}" type="datetimeFigureOut">
              <a:rPr lang="en-US" smtClean="0"/>
              <a:t>7/13/2025</a:t>
            </a:fld>
            <a:endParaRPr lang="en-US"/>
          </a:p>
        </p:txBody>
      </p:sp>
      <p:sp>
        <p:nvSpPr>
          <p:cNvPr id="6" name="Slide Number Placeholder 5">
            <a:extLst>
              <a:ext uri="{FF2B5EF4-FFF2-40B4-BE49-F238E27FC236}">
                <a16:creationId xmlns:a16="http://schemas.microsoft.com/office/drawing/2014/main" id="{6C510A79-9E39-3857-A2F2-BE0B43A179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FB7F26-F47E-1548-BFEA-ABDE6464D2F9}" type="slidenum">
              <a:rPr lang="en-US" smtClean="0"/>
              <a:t>‹#›</a:t>
            </a:fld>
            <a:endParaRPr lang="en-US"/>
          </a:p>
        </p:txBody>
      </p:sp>
    </p:spTree>
    <p:extLst>
      <p:ext uri="{BB962C8B-B14F-4D97-AF65-F5344CB8AC3E}">
        <p14:creationId xmlns:p14="http://schemas.microsoft.com/office/powerpoint/2010/main" val="2019236683"/>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1" r:id="rId3"/>
    <p:sldLayoutId id="2147483656" r:id="rId4"/>
    <p:sldLayoutId id="2147483650" r:id="rId5"/>
    <p:sldLayoutId id="2147483657" r:id="rId6"/>
    <p:sldLayoutId id="2147483652" r:id="rId7"/>
    <p:sldLayoutId id="2147483658" r:id="rId8"/>
    <p:sldLayoutId id="2147483653" r:id="rId9"/>
    <p:sldLayoutId id="2147483659" r:id="rId10"/>
  </p:sldLayoutIdLst>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hyperlink" Target="https://www-uptodate-com.ezproxy.library.wisc.edu/contents/retinoblastoma-clinical-presentation-evaluation-and-diagnosis?search=IIRC%20retinoblastoma&amp;source=search_result&amp;selectedTitle=2~67&amp;usage_type=default&amp;display_rank=2#H14"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DDDC-3B84-24CB-4D16-DB20EBDD829C}"/>
              </a:ext>
            </a:extLst>
          </p:cNvPr>
          <p:cNvSpPr>
            <a:spLocks noGrp="1"/>
          </p:cNvSpPr>
          <p:nvPr>
            <p:ph type="ctrTitle"/>
          </p:nvPr>
        </p:nvSpPr>
        <p:spPr/>
        <p:txBody>
          <a:bodyPr/>
          <a:lstStyle/>
          <a:p>
            <a:r>
              <a:rPr lang="en-US" dirty="0"/>
              <a:t>Successful Treatment of High-Grade Retinoblastoma with Intra-Arterial Chemotherapy</a:t>
            </a:r>
          </a:p>
        </p:txBody>
      </p:sp>
      <p:sp>
        <p:nvSpPr>
          <p:cNvPr id="3" name="Subtitle 2">
            <a:extLst>
              <a:ext uri="{FF2B5EF4-FFF2-40B4-BE49-F238E27FC236}">
                <a16:creationId xmlns:a16="http://schemas.microsoft.com/office/drawing/2014/main" id="{8B0EEB71-5494-C542-107E-37EAA3E2D458}"/>
              </a:ext>
            </a:extLst>
          </p:cNvPr>
          <p:cNvSpPr>
            <a:spLocks noGrp="1"/>
          </p:cNvSpPr>
          <p:nvPr>
            <p:ph type="subTitle" idx="1"/>
          </p:nvPr>
        </p:nvSpPr>
        <p:spPr/>
        <p:txBody>
          <a:bodyPr>
            <a:normAutofit fontScale="25000" lnSpcReduction="20000"/>
          </a:bodyPr>
          <a:lstStyle/>
          <a:p>
            <a:r>
              <a:rPr lang="en-US" sz="8000" dirty="0"/>
              <a:t>Crystal Cafferty, BA, Medical Student, University of Wisconsin</a:t>
            </a:r>
          </a:p>
          <a:p>
            <a:r>
              <a:rPr lang="en-US" sz="8000" dirty="0"/>
              <a:t>Eric Monroe, MD, Professor (CHS), University of Wisconsin</a:t>
            </a:r>
          </a:p>
          <a:p>
            <a:r>
              <a:rPr lang="en-US" sz="8000" dirty="0"/>
              <a:t>Sean Golden, MD, Assistant Professor (CHS), University of Wisconsin</a:t>
            </a:r>
          </a:p>
          <a:p>
            <a:endParaRPr lang="en-US" dirty="0"/>
          </a:p>
        </p:txBody>
      </p:sp>
    </p:spTree>
    <p:extLst>
      <p:ext uri="{BB962C8B-B14F-4D97-AF65-F5344CB8AC3E}">
        <p14:creationId xmlns:p14="http://schemas.microsoft.com/office/powerpoint/2010/main" val="3806299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C9D9C0F-6D94-D283-4D09-2182EFB8A427}"/>
              </a:ext>
            </a:extLst>
          </p:cNvPr>
          <p:cNvSpPr>
            <a:spLocks noGrp="1"/>
          </p:cNvSpPr>
          <p:nvPr>
            <p:ph type="title"/>
          </p:nvPr>
        </p:nvSpPr>
        <p:spPr/>
        <p:txBody>
          <a:bodyPr/>
          <a:lstStyle/>
          <a:p>
            <a:r>
              <a:rPr lang="en-US" dirty="0"/>
              <a:t>IAC Procedure</a:t>
            </a:r>
          </a:p>
        </p:txBody>
      </p:sp>
      <p:sp>
        <p:nvSpPr>
          <p:cNvPr id="5" name="Content Placeholder 4">
            <a:extLst>
              <a:ext uri="{FF2B5EF4-FFF2-40B4-BE49-F238E27FC236}">
                <a16:creationId xmlns:a16="http://schemas.microsoft.com/office/drawing/2014/main" id="{0E4CECC9-996D-3ACE-8E81-2C12EBC752DE}"/>
              </a:ext>
            </a:extLst>
          </p:cNvPr>
          <p:cNvSpPr>
            <a:spLocks noGrp="1"/>
          </p:cNvSpPr>
          <p:nvPr>
            <p:ph idx="1"/>
          </p:nvPr>
        </p:nvSpPr>
        <p:spPr>
          <a:xfrm>
            <a:off x="387179" y="1546008"/>
            <a:ext cx="6756571" cy="4287795"/>
          </a:xfrm>
        </p:spPr>
        <p:txBody>
          <a:bodyPr>
            <a:normAutofit lnSpcReduction="10000"/>
          </a:bodyPr>
          <a:lstStyle/>
          <a:p>
            <a:r>
              <a:rPr lang="en-US" sz="2400" dirty="0"/>
              <a:t>After multidisciplinary evaluation, the patient was referred to IR for IAC with goals of tumor control and vision salvage.</a:t>
            </a:r>
          </a:p>
          <a:p>
            <a:r>
              <a:rPr lang="en-US" sz="2400" dirty="0"/>
              <a:t>Following induction of general anesthesia, ¼-inch of 2% nitroglycerin transdermal cream was applied to the chest for prophylaxis of intracranial arterial vasospasm.</a:t>
            </a:r>
          </a:p>
          <a:p>
            <a:r>
              <a:rPr lang="en-US" sz="2400" dirty="0"/>
              <a:t>Right common femoral access was obtained with 4 Fr low-profile sheath.</a:t>
            </a:r>
          </a:p>
          <a:p>
            <a:r>
              <a:rPr lang="en-US" sz="2400" dirty="0"/>
              <a:t>The left ICA was selected with a 4 Fr vertebral catheter. Angiography of the left ICA demonstrated orthotopic origin of the left ophthalmic artery.</a:t>
            </a:r>
          </a:p>
        </p:txBody>
      </p:sp>
      <p:sp>
        <p:nvSpPr>
          <p:cNvPr id="16" name="TextBox 15">
            <a:extLst>
              <a:ext uri="{FF2B5EF4-FFF2-40B4-BE49-F238E27FC236}">
                <a16:creationId xmlns:a16="http://schemas.microsoft.com/office/drawing/2014/main" id="{DEF57755-2EC0-D8FA-3769-B2F22FEE3267}"/>
              </a:ext>
            </a:extLst>
          </p:cNvPr>
          <p:cNvSpPr txBox="1"/>
          <p:nvPr/>
        </p:nvSpPr>
        <p:spPr>
          <a:xfrm>
            <a:off x="7455398" y="3755414"/>
            <a:ext cx="4375266" cy="369332"/>
          </a:xfrm>
          <a:prstGeom prst="rect">
            <a:avLst/>
          </a:prstGeom>
          <a:noFill/>
        </p:spPr>
        <p:txBody>
          <a:bodyPr wrap="square" rtlCol="0">
            <a:spAutoFit/>
          </a:bodyPr>
          <a:lstStyle/>
          <a:p>
            <a:r>
              <a:rPr lang="en-US" dirty="0">
                <a:solidFill>
                  <a:schemeClr val="bg1"/>
                </a:solidFill>
              </a:rPr>
              <a:t>ADC</a:t>
            </a:r>
          </a:p>
        </p:txBody>
      </p:sp>
      <p:pic>
        <p:nvPicPr>
          <p:cNvPr id="4" name="Picture 3">
            <a:extLst>
              <a:ext uri="{FF2B5EF4-FFF2-40B4-BE49-F238E27FC236}">
                <a16:creationId xmlns:a16="http://schemas.microsoft.com/office/drawing/2014/main" id="{7B8DC534-6198-76E1-4590-D6D9E074F848}"/>
              </a:ext>
            </a:extLst>
          </p:cNvPr>
          <p:cNvPicPr>
            <a:picLocks noChangeAspect="1"/>
          </p:cNvPicPr>
          <p:nvPr/>
        </p:nvPicPr>
        <p:blipFill>
          <a:blip r:embed="rId3"/>
          <a:srcRect l="18148" t="20596" r="21198" b="30456"/>
          <a:stretch/>
        </p:blipFill>
        <p:spPr>
          <a:xfrm>
            <a:off x="7331529" y="1311699"/>
            <a:ext cx="4473292" cy="3963914"/>
          </a:xfrm>
          <a:prstGeom prst="rect">
            <a:avLst/>
          </a:prstGeom>
        </p:spPr>
      </p:pic>
      <p:cxnSp>
        <p:nvCxnSpPr>
          <p:cNvPr id="7" name="Straight Arrow Connector 6">
            <a:extLst>
              <a:ext uri="{FF2B5EF4-FFF2-40B4-BE49-F238E27FC236}">
                <a16:creationId xmlns:a16="http://schemas.microsoft.com/office/drawing/2014/main" id="{340C39AD-E2A4-E44F-3225-10173E3335BE}"/>
              </a:ext>
            </a:extLst>
          </p:cNvPr>
          <p:cNvCxnSpPr>
            <a:cxnSpLocks/>
          </p:cNvCxnSpPr>
          <p:nvPr/>
        </p:nvCxnSpPr>
        <p:spPr>
          <a:xfrm flipH="1" flipV="1">
            <a:off x="9446079" y="2843906"/>
            <a:ext cx="122096" cy="303033"/>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B485EE4-0EC1-077B-8B3E-452F834BFC8A}"/>
              </a:ext>
            </a:extLst>
          </p:cNvPr>
          <p:cNvSpPr txBox="1"/>
          <p:nvPr/>
        </p:nvSpPr>
        <p:spPr>
          <a:xfrm>
            <a:off x="7429555" y="5280116"/>
            <a:ext cx="4375266" cy="923330"/>
          </a:xfrm>
          <a:prstGeom prst="rect">
            <a:avLst/>
          </a:prstGeom>
          <a:noFill/>
        </p:spPr>
        <p:txBody>
          <a:bodyPr wrap="square" rtlCol="0">
            <a:spAutoFit/>
          </a:bodyPr>
          <a:lstStyle/>
          <a:p>
            <a:r>
              <a:rPr lang="en-US" dirty="0"/>
              <a:t>Figure 5. Lateral left ICA digital subtraction angiography demonstrates normal origin of the left ophthalmic artery.</a:t>
            </a:r>
          </a:p>
        </p:txBody>
      </p:sp>
    </p:spTree>
    <p:extLst>
      <p:ext uri="{BB962C8B-B14F-4D97-AF65-F5344CB8AC3E}">
        <p14:creationId xmlns:p14="http://schemas.microsoft.com/office/powerpoint/2010/main" val="273591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E4CECC9-996D-3ACE-8E81-2C12EBC752DE}"/>
              </a:ext>
            </a:extLst>
          </p:cNvPr>
          <p:cNvSpPr>
            <a:spLocks noGrp="1"/>
          </p:cNvSpPr>
          <p:nvPr>
            <p:ph idx="1"/>
          </p:nvPr>
        </p:nvSpPr>
        <p:spPr>
          <a:xfrm>
            <a:off x="205296" y="1285102"/>
            <a:ext cx="11608086" cy="4287795"/>
          </a:xfrm>
        </p:spPr>
        <p:txBody>
          <a:bodyPr>
            <a:normAutofit/>
          </a:bodyPr>
          <a:lstStyle/>
          <a:p>
            <a:r>
              <a:rPr lang="en-US" sz="2400" dirty="0"/>
              <a:t>The left ophthalmic artery was </a:t>
            </a:r>
            <a:r>
              <a:rPr lang="en-US" sz="2400" dirty="0" err="1"/>
              <a:t>subselected</a:t>
            </a:r>
            <a:r>
              <a:rPr lang="en-US" sz="2400" dirty="0"/>
              <a:t> with a 1.5 Fr Marathon microcatheter and 0.008” Asahi </a:t>
            </a:r>
            <a:r>
              <a:rPr lang="en-US" sz="2400" dirty="0" err="1"/>
              <a:t>Chikai</a:t>
            </a:r>
            <a:r>
              <a:rPr lang="en-US" sz="2400" dirty="0"/>
              <a:t> wire. </a:t>
            </a:r>
          </a:p>
          <a:p>
            <a:r>
              <a:rPr lang="en-US" sz="2400" dirty="0"/>
              <a:t>Left ophthalmic arteriogram demonstrated antegrade flow to the central retinal artery (Fig. 6, arrow) and choroid (Fig. 6, arrowhead). After administration of 1 mg intra-arterial verapamil, intra-arterial chemotherapy (topotecan, carboplatin, melphalan) was safely administered. </a:t>
            </a:r>
          </a:p>
          <a:p>
            <a:endParaRPr lang="en-US" sz="2400" dirty="0"/>
          </a:p>
        </p:txBody>
      </p:sp>
      <p:sp>
        <p:nvSpPr>
          <p:cNvPr id="16" name="TextBox 15">
            <a:extLst>
              <a:ext uri="{FF2B5EF4-FFF2-40B4-BE49-F238E27FC236}">
                <a16:creationId xmlns:a16="http://schemas.microsoft.com/office/drawing/2014/main" id="{DEF57755-2EC0-D8FA-3769-B2F22FEE3267}"/>
              </a:ext>
            </a:extLst>
          </p:cNvPr>
          <p:cNvSpPr txBox="1"/>
          <p:nvPr/>
        </p:nvSpPr>
        <p:spPr>
          <a:xfrm>
            <a:off x="7455398" y="4024835"/>
            <a:ext cx="4375266" cy="369332"/>
          </a:xfrm>
          <a:prstGeom prst="rect">
            <a:avLst/>
          </a:prstGeom>
          <a:noFill/>
        </p:spPr>
        <p:txBody>
          <a:bodyPr wrap="square" rtlCol="0">
            <a:spAutoFit/>
          </a:bodyPr>
          <a:lstStyle/>
          <a:p>
            <a:r>
              <a:rPr lang="en-US" dirty="0">
                <a:solidFill>
                  <a:schemeClr val="bg1"/>
                </a:solidFill>
              </a:rPr>
              <a:t>ADC</a:t>
            </a:r>
          </a:p>
        </p:txBody>
      </p:sp>
      <p:sp>
        <p:nvSpPr>
          <p:cNvPr id="28" name="Title 9">
            <a:extLst>
              <a:ext uri="{FF2B5EF4-FFF2-40B4-BE49-F238E27FC236}">
                <a16:creationId xmlns:a16="http://schemas.microsoft.com/office/drawing/2014/main" id="{FF6ABA24-4E27-87B5-59A9-6D3D5E19DA10}"/>
              </a:ext>
            </a:extLst>
          </p:cNvPr>
          <p:cNvSpPr>
            <a:spLocks noGrp="1"/>
          </p:cNvSpPr>
          <p:nvPr>
            <p:ph type="title"/>
          </p:nvPr>
        </p:nvSpPr>
        <p:spPr>
          <a:xfrm>
            <a:off x="387179" y="365125"/>
            <a:ext cx="11417642" cy="1134247"/>
          </a:xfrm>
        </p:spPr>
        <p:txBody>
          <a:bodyPr/>
          <a:lstStyle/>
          <a:p>
            <a:r>
              <a:rPr lang="en-US" dirty="0"/>
              <a:t>IAC Procedure</a:t>
            </a:r>
          </a:p>
        </p:txBody>
      </p:sp>
      <p:pic>
        <p:nvPicPr>
          <p:cNvPr id="3074" name="Picture 2" descr="Fig. 2">
            <a:extLst>
              <a:ext uri="{FF2B5EF4-FFF2-40B4-BE49-F238E27FC236}">
                <a16:creationId xmlns:a16="http://schemas.microsoft.com/office/drawing/2014/main" id="{52B826A4-4990-D176-5C67-C1EAE9BD0A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692" t="26818" b="5990"/>
          <a:stretch/>
        </p:blipFill>
        <p:spPr bwMode="auto">
          <a:xfrm>
            <a:off x="3908367" y="3755571"/>
            <a:ext cx="4375266" cy="294922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695E20B-1AAF-8602-3D4A-0AAB8D174F61}"/>
              </a:ext>
            </a:extLst>
          </p:cNvPr>
          <p:cNvSpPr txBox="1"/>
          <p:nvPr/>
        </p:nvSpPr>
        <p:spPr>
          <a:xfrm>
            <a:off x="3908367" y="6270148"/>
            <a:ext cx="4375266" cy="369332"/>
          </a:xfrm>
          <a:prstGeom prst="rect">
            <a:avLst/>
          </a:prstGeom>
          <a:noFill/>
        </p:spPr>
        <p:txBody>
          <a:bodyPr wrap="square" rtlCol="0">
            <a:spAutoFit/>
          </a:bodyPr>
          <a:lstStyle/>
          <a:p>
            <a:r>
              <a:rPr lang="en-US" dirty="0"/>
              <a:t>Figure 6</a:t>
            </a:r>
          </a:p>
        </p:txBody>
      </p:sp>
    </p:spTree>
    <p:extLst>
      <p:ext uri="{BB962C8B-B14F-4D97-AF65-F5344CB8AC3E}">
        <p14:creationId xmlns:p14="http://schemas.microsoft.com/office/powerpoint/2010/main" val="1550182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BF5F8-2833-5C1C-6D73-336E99D4077F}"/>
              </a:ext>
            </a:extLst>
          </p:cNvPr>
          <p:cNvSpPr>
            <a:spLocks noGrp="1"/>
          </p:cNvSpPr>
          <p:nvPr>
            <p:ph type="title"/>
          </p:nvPr>
        </p:nvSpPr>
        <p:spPr>
          <a:xfrm>
            <a:off x="387179" y="914400"/>
            <a:ext cx="11417641" cy="1134247"/>
          </a:xfrm>
        </p:spPr>
        <p:txBody>
          <a:bodyPr>
            <a:noAutofit/>
          </a:bodyPr>
          <a:lstStyle/>
          <a:p>
            <a:r>
              <a:rPr lang="en-US" sz="2800" dirty="0"/>
              <a:t>In a patient undergoing IAC for retinoblastoma, the internal carotid artery provides dominant supply to the ophthalmic artery. However, the Interventional Radiologist is unable to catheterize the ophthalmic artery from the ICA due a steep, downward angle of the ophthalmic artery ostium. In cases like this, which artery can be catheterized to provide an alternative access route to catheterize the ophthalmic artery? </a:t>
            </a:r>
          </a:p>
        </p:txBody>
      </p:sp>
      <p:sp>
        <p:nvSpPr>
          <p:cNvPr id="3" name="Content Placeholder 2">
            <a:extLst>
              <a:ext uri="{FF2B5EF4-FFF2-40B4-BE49-F238E27FC236}">
                <a16:creationId xmlns:a16="http://schemas.microsoft.com/office/drawing/2014/main" id="{013A7A49-129C-1B9D-49F0-F142966840EB}"/>
              </a:ext>
            </a:extLst>
          </p:cNvPr>
          <p:cNvSpPr>
            <a:spLocks noGrp="1"/>
          </p:cNvSpPr>
          <p:nvPr>
            <p:ph sz="half" idx="1"/>
          </p:nvPr>
        </p:nvSpPr>
        <p:spPr>
          <a:xfrm>
            <a:off x="387179" y="2480398"/>
            <a:ext cx="5632621" cy="4287794"/>
          </a:xfrm>
        </p:spPr>
        <p:txBody>
          <a:bodyPr/>
          <a:lstStyle/>
          <a:p>
            <a:pPr marL="0" indent="0">
              <a:buNone/>
            </a:pPr>
            <a:endParaRPr lang="en-US" dirty="0"/>
          </a:p>
          <a:p>
            <a:pPr marL="457200" indent="-457200">
              <a:buAutoNum type="alphaUcParenR"/>
            </a:pPr>
            <a:r>
              <a:rPr lang="en-US" dirty="0"/>
              <a:t>External carotid artery</a:t>
            </a:r>
          </a:p>
          <a:p>
            <a:pPr marL="457200" indent="-457200">
              <a:buFont typeface="Arial" panose="020B0604020202020204" pitchFamily="34" charset="0"/>
              <a:buAutoNum type="alphaUcParenR"/>
            </a:pPr>
            <a:r>
              <a:rPr lang="en-US" dirty="0"/>
              <a:t>Anterior cerebral artery</a:t>
            </a:r>
          </a:p>
          <a:p>
            <a:pPr marL="457200" indent="-457200">
              <a:buFont typeface="Arial" panose="020B0604020202020204" pitchFamily="34" charset="0"/>
              <a:buAutoNum type="alphaUcParenR"/>
            </a:pPr>
            <a:r>
              <a:rPr lang="en-US" dirty="0"/>
              <a:t>Inferior thyroidal artery</a:t>
            </a:r>
          </a:p>
          <a:p>
            <a:pPr marL="457200" indent="-457200">
              <a:buFont typeface="Arial" panose="020B0604020202020204" pitchFamily="34" charset="0"/>
              <a:buAutoNum type="alphaUcParenR"/>
            </a:pPr>
            <a:r>
              <a:rPr lang="en-US" dirty="0"/>
              <a:t>Posterior communicating artery</a:t>
            </a:r>
          </a:p>
        </p:txBody>
      </p:sp>
    </p:spTree>
    <p:extLst>
      <p:ext uri="{BB962C8B-B14F-4D97-AF65-F5344CB8AC3E}">
        <p14:creationId xmlns:p14="http://schemas.microsoft.com/office/powerpoint/2010/main" val="2605233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79D7D3-A810-470D-53EE-82F8B61FF73E}"/>
              </a:ext>
            </a:extLst>
          </p:cNvPr>
          <p:cNvSpPr>
            <a:spLocks noGrp="1"/>
          </p:cNvSpPr>
          <p:nvPr>
            <p:ph type="title"/>
          </p:nvPr>
        </p:nvSpPr>
        <p:spPr/>
        <p:txBody>
          <a:bodyPr/>
          <a:lstStyle/>
          <a:p>
            <a:r>
              <a:rPr lang="en-US" dirty="0"/>
              <a:t>Answer: D</a:t>
            </a:r>
          </a:p>
        </p:txBody>
      </p:sp>
      <p:sp>
        <p:nvSpPr>
          <p:cNvPr id="6" name="Content Placeholder 5">
            <a:extLst>
              <a:ext uri="{FF2B5EF4-FFF2-40B4-BE49-F238E27FC236}">
                <a16:creationId xmlns:a16="http://schemas.microsoft.com/office/drawing/2014/main" id="{8E90C19C-1327-3104-8B5D-EB40AAA8014E}"/>
              </a:ext>
            </a:extLst>
          </p:cNvPr>
          <p:cNvSpPr>
            <a:spLocks noGrp="1"/>
          </p:cNvSpPr>
          <p:nvPr>
            <p:ph idx="1"/>
          </p:nvPr>
        </p:nvSpPr>
        <p:spPr/>
        <p:txBody>
          <a:bodyPr/>
          <a:lstStyle/>
          <a:p>
            <a:r>
              <a:rPr lang="en-US" dirty="0"/>
              <a:t>The ipsilateral posterior communicating artery can provide an alternative access approach to facilitate catheterization of the ophthalmic artery, particularly in patients with steep and down-going ophthalmic artery ostia. </a:t>
            </a:r>
          </a:p>
        </p:txBody>
      </p:sp>
    </p:spTree>
    <p:extLst>
      <p:ext uri="{BB962C8B-B14F-4D97-AF65-F5344CB8AC3E}">
        <p14:creationId xmlns:p14="http://schemas.microsoft.com/office/powerpoint/2010/main" val="1547529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C9D9C0F-6D94-D283-4D09-2182EFB8A427}"/>
              </a:ext>
            </a:extLst>
          </p:cNvPr>
          <p:cNvSpPr>
            <a:spLocks noGrp="1"/>
          </p:cNvSpPr>
          <p:nvPr>
            <p:ph type="title"/>
          </p:nvPr>
        </p:nvSpPr>
        <p:spPr>
          <a:xfrm>
            <a:off x="355923" y="-33811"/>
            <a:ext cx="11417642" cy="1134247"/>
          </a:xfrm>
        </p:spPr>
        <p:txBody>
          <a:bodyPr/>
          <a:lstStyle/>
          <a:p>
            <a:r>
              <a:rPr lang="en-US" dirty="0"/>
              <a:t>Follow-up</a:t>
            </a:r>
          </a:p>
        </p:txBody>
      </p:sp>
      <p:sp>
        <p:nvSpPr>
          <p:cNvPr id="5" name="Content Placeholder 4">
            <a:extLst>
              <a:ext uri="{FF2B5EF4-FFF2-40B4-BE49-F238E27FC236}">
                <a16:creationId xmlns:a16="http://schemas.microsoft.com/office/drawing/2014/main" id="{0E4CECC9-996D-3ACE-8E81-2C12EBC752DE}"/>
              </a:ext>
            </a:extLst>
          </p:cNvPr>
          <p:cNvSpPr>
            <a:spLocks noGrp="1"/>
          </p:cNvSpPr>
          <p:nvPr>
            <p:ph idx="1"/>
          </p:nvPr>
        </p:nvSpPr>
        <p:spPr>
          <a:xfrm>
            <a:off x="381835" y="885648"/>
            <a:ext cx="11417643" cy="4287795"/>
          </a:xfrm>
        </p:spPr>
        <p:txBody>
          <a:bodyPr>
            <a:normAutofit/>
          </a:bodyPr>
          <a:lstStyle/>
          <a:p>
            <a:r>
              <a:rPr lang="en-US" sz="2400" dirty="0"/>
              <a:t>The patient underwent eight cycles of IAC with good treatment response and no evidence of recurrence after two years of follow up. </a:t>
            </a:r>
          </a:p>
          <a:p>
            <a:r>
              <a:rPr lang="en-US" sz="2400" dirty="0"/>
              <a:t>Interestingly, patient’s heterochromia resolved after IAC (Figure 7). Heterochromia is seen in 1% of retinoblastoma patients and can be caused by iris neovascularization.</a:t>
            </a:r>
          </a:p>
          <a:p>
            <a:r>
              <a:rPr lang="en-US" sz="2400" dirty="0"/>
              <a:t>Repeat fundoscopic exams showed calcific regression of tumor with stable retinal detachment (Figure 8). Follow up MRIs showed substantial decrease in size of tumor (Figure 9).</a:t>
            </a:r>
          </a:p>
        </p:txBody>
      </p:sp>
      <p:sp>
        <p:nvSpPr>
          <p:cNvPr id="16" name="TextBox 15">
            <a:extLst>
              <a:ext uri="{FF2B5EF4-FFF2-40B4-BE49-F238E27FC236}">
                <a16:creationId xmlns:a16="http://schemas.microsoft.com/office/drawing/2014/main" id="{DEF57755-2EC0-D8FA-3769-B2F22FEE3267}"/>
              </a:ext>
            </a:extLst>
          </p:cNvPr>
          <p:cNvSpPr txBox="1"/>
          <p:nvPr/>
        </p:nvSpPr>
        <p:spPr>
          <a:xfrm>
            <a:off x="8537749" y="3691741"/>
            <a:ext cx="4375266" cy="369332"/>
          </a:xfrm>
          <a:prstGeom prst="rect">
            <a:avLst/>
          </a:prstGeom>
          <a:noFill/>
        </p:spPr>
        <p:txBody>
          <a:bodyPr wrap="square" rtlCol="0">
            <a:spAutoFit/>
          </a:bodyPr>
          <a:lstStyle/>
          <a:p>
            <a:r>
              <a:rPr lang="en-US" dirty="0">
                <a:solidFill>
                  <a:schemeClr val="bg1"/>
                </a:solidFill>
              </a:rPr>
              <a:t>ADC</a:t>
            </a:r>
          </a:p>
        </p:txBody>
      </p:sp>
      <p:pic>
        <p:nvPicPr>
          <p:cNvPr id="17" name="Picture 16">
            <a:extLst>
              <a:ext uri="{FF2B5EF4-FFF2-40B4-BE49-F238E27FC236}">
                <a16:creationId xmlns:a16="http://schemas.microsoft.com/office/drawing/2014/main" id="{5AAA435F-CB25-EDFF-76C8-BDAAE2CCDBAA}"/>
              </a:ext>
            </a:extLst>
          </p:cNvPr>
          <p:cNvPicPr>
            <a:picLocks noChangeAspect="1"/>
          </p:cNvPicPr>
          <p:nvPr/>
        </p:nvPicPr>
        <p:blipFill>
          <a:blip r:embed="rId3"/>
          <a:stretch>
            <a:fillRect/>
          </a:stretch>
        </p:blipFill>
        <p:spPr>
          <a:xfrm>
            <a:off x="4167202" y="4748405"/>
            <a:ext cx="2997821" cy="1857680"/>
          </a:xfrm>
          <a:prstGeom prst="rect">
            <a:avLst/>
          </a:prstGeom>
        </p:spPr>
      </p:pic>
      <p:pic>
        <p:nvPicPr>
          <p:cNvPr id="19" name="Picture 18">
            <a:extLst>
              <a:ext uri="{FF2B5EF4-FFF2-40B4-BE49-F238E27FC236}">
                <a16:creationId xmlns:a16="http://schemas.microsoft.com/office/drawing/2014/main" id="{2DEC74AF-A9B5-E9F6-9D04-B28BC4A7667C}"/>
              </a:ext>
            </a:extLst>
          </p:cNvPr>
          <p:cNvPicPr>
            <a:picLocks noChangeAspect="1"/>
          </p:cNvPicPr>
          <p:nvPr/>
        </p:nvPicPr>
        <p:blipFill>
          <a:blip r:embed="rId4"/>
          <a:srcRect l="15901" t="14007" r="14455" b="25397"/>
          <a:stretch/>
        </p:blipFill>
        <p:spPr>
          <a:xfrm>
            <a:off x="8824036" y="4601132"/>
            <a:ext cx="2304274" cy="2004953"/>
          </a:xfrm>
          <a:prstGeom prst="rect">
            <a:avLst/>
          </a:prstGeom>
        </p:spPr>
      </p:pic>
      <p:sp>
        <p:nvSpPr>
          <p:cNvPr id="20" name="TextBox 19">
            <a:extLst>
              <a:ext uri="{FF2B5EF4-FFF2-40B4-BE49-F238E27FC236}">
                <a16:creationId xmlns:a16="http://schemas.microsoft.com/office/drawing/2014/main" id="{C0FBF57A-1D40-FA33-DEF1-5843B9FD8BE1}"/>
              </a:ext>
            </a:extLst>
          </p:cNvPr>
          <p:cNvSpPr txBox="1"/>
          <p:nvPr/>
        </p:nvSpPr>
        <p:spPr>
          <a:xfrm>
            <a:off x="3777602" y="4178997"/>
            <a:ext cx="4375266" cy="369332"/>
          </a:xfrm>
          <a:prstGeom prst="rect">
            <a:avLst/>
          </a:prstGeom>
          <a:noFill/>
        </p:spPr>
        <p:txBody>
          <a:bodyPr wrap="square" rtlCol="0">
            <a:spAutoFit/>
          </a:bodyPr>
          <a:lstStyle/>
          <a:p>
            <a:r>
              <a:rPr lang="en-US" dirty="0"/>
              <a:t>Figure 8. Follow up fundoscopic exam</a:t>
            </a:r>
          </a:p>
        </p:txBody>
      </p:sp>
      <p:sp>
        <p:nvSpPr>
          <p:cNvPr id="21" name="TextBox 20">
            <a:extLst>
              <a:ext uri="{FF2B5EF4-FFF2-40B4-BE49-F238E27FC236}">
                <a16:creationId xmlns:a16="http://schemas.microsoft.com/office/drawing/2014/main" id="{5CCCB3FD-4FBB-5BEB-68A0-527266F41672}"/>
              </a:ext>
            </a:extLst>
          </p:cNvPr>
          <p:cNvSpPr txBox="1"/>
          <p:nvPr/>
        </p:nvSpPr>
        <p:spPr>
          <a:xfrm>
            <a:off x="7816734" y="4180418"/>
            <a:ext cx="4375266" cy="369332"/>
          </a:xfrm>
          <a:prstGeom prst="rect">
            <a:avLst/>
          </a:prstGeom>
          <a:noFill/>
        </p:spPr>
        <p:txBody>
          <a:bodyPr wrap="square" rtlCol="0">
            <a:spAutoFit/>
          </a:bodyPr>
          <a:lstStyle/>
          <a:p>
            <a:r>
              <a:rPr lang="en-US" dirty="0"/>
              <a:t>Figure 9. Follow up MRI (T1 post contrast)</a:t>
            </a:r>
          </a:p>
        </p:txBody>
      </p:sp>
      <p:pic>
        <p:nvPicPr>
          <p:cNvPr id="22" name="Picture 21">
            <a:extLst>
              <a:ext uri="{FF2B5EF4-FFF2-40B4-BE49-F238E27FC236}">
                <a16:creationId xmlns:a16="http://schemas.microsoft.com/office/drawing/2014/main" id="{7A1510AC-418E-5FB4-D0C6-190606058F78}"/>
              </a:ext>
            </a:extLst>
          </p:cNvPr>
          <p:cNvPicPr>
            <a:picLocks noChangeAspect="1"/>
          </p:cNvPicPr>
          <p:nvPr/>
        </p:nvPicPr>
        <p:blipFill>
          <a:blip r:embed="rId5"/>
          <a:stretch>
            <a:fillRect/>
          </a:stretch>
        </p:blipFill>
        <p:spPr>
          <a:xfrm rot="10800000">
            <a:off x="283844" y="4932478"/>
            <a:ext cx="2997820" cy="762158"/>
          </a:xfrm>
          <a:prstGeom prst="rect">
            <a:avLst/>
          </a:prstGeom>
        </p:spPr>
      </p:pic>
      <p:pic>
        <p:nvPicPr>
          <p:cNvPr id="23" name="Picture 22">
            <a:extLst>
              <a:ext uri="{FF2B5EF4-FFF2-40B4-BE49-F238E27FC236}">
                <a16:creationId xmlns:a16="http://schemas.microsoft.com/office/drawing/2014/main" id="{0F0A9EE5-F08D-C2DD-9FB6-B74828C6C182}"/>
              </a:ext>
            </a:extLst>
          </p:cNvPr>
          <p:cNvPicPr>
            <a:picLocks noChangeAspect="1"/>
          </p:cNvPicPr>
          <p:nvPr/>
        </p:nvPicPr>
        <p:blipFill>
          <a:blip r:embed="rId6"/>
          <a:stretch>
            <a:fillRect/>
          </a:stretch>
        </p:blipFill>
        <p:spPr>
          <a:xfrm rot="5400000">
            <a:off x="1361082" y="4685503"/>
            <a:ext cx="843343" cy="2997821"/>
          </a:xfrm>
          <a:prstGeom prst="rect">
            <a:avLst/>
          </a:prstGeom>
        </p:spPr>
      </p:pic>
      <p:sp>
        <p:nvSpPr>
          <p:cNvPr id="24" name="TextBox 23">
            <a:extLst>
              <a:ext uri="{FF2B5EF4-FFF2-40B4-BE49-F238E27FC236}">
                <a16:creationId xmlns:a16="http://schemas.microsoft.com/office/drawing/2014/main" id="{3A0C1B12-7ED2-3167-3BD2-5690443BC376}"/>
              </a:ext>
            </a:extLst>
          </p:cNvPr>
          <p:cNvSpPr txBox="1"/>
          <p:nvPr/>
        </p:nvSpPr>
        <p:spPr>
          <a:xfrm>
            <a:off x="114464" y="4178997"/>
            <a:ext cx="3637226" cy="646331"/>
          </a:xfrm>
          <a:prstGeom prst="rect">
            <a:avLst/>
          </a:prstGeom>
          <a:noFill/>
        </p:spPr>
        <p:txBody>
          <a:bodyPr wrap="square" rtlCol="0">
            <a:spAutoFit/>
          </a:bodyPr>
          <a:lstStyle/>
          <a:p>
            <a:r>
              <a:rPr lang="en-US" dirty="0"/>
              <a:t>Figure 7. Heterochromia of left eye with subsequent resolution</a:t>
            </a:r>
          </a:p>
        </p:txBody>
      </p:sp>
    </p:spTree>
    <p:extLst>
      <p:ext uri="{BB962C8B-B14F-4D97-AF65-F5344CB8AC3E}">
        <p14:creationId xmlns:p14="http://schemas.microsoft.com/office/powerpoint/2010/main" val="1238648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C834-1C8E-2FC7-2AAA-7700FB733055}"/>
              </a:ext>
            </a:extLst>
          </p:cNvPr>
          <p:cNvSpPr>
            <a:spLocks noGrp="1"/>
          </p:cNvSpPr>
          <p:nvPr>
            <p:ph type="title"/>
          </p:nvPr>
        </p:nvSpPr>
        <p:spPr/>
        <p:txBody>
          <a:bodyPr/>
          <a:lstStyle/>
          <a:p>
            <a:r>
              <a:rPr lang="en-US" dirty="0"/>
              <a:t>Discussion</a:t>
            </a:r>
          </a:p>
        </p:txBody>
      </p:sp>
      <p:sp>
        <p:nvSpPr>
          <p:cNvPr id="4" name="Content Placeholder 3">
            <a:extLst>
              <a:ext uri="{FF2B5EF4-FFF2-40B4-BE49-F238E27FC236}">
                <a16:creationId xmlns:a16="http://schemas.microsoft.com/office/drawing/2014/main" id="{91558D35-B075-91F7-55FB-7F9D9FD62B78}"/>
              </a:ext>
            </a:extLst>
          </p:cNvPr>
          <p:cNvSpPr>
            <a:spLocks noGrp="1"/>
          </p:cNvSpPr>
          <p:nvPr>
            <p:ph sz="half" idx="2"/>
          </p:nvPr>
        </p:nvSpPr>
        <p:spPr>
          <a:xfrm>
            <a:off x="387178" y="1709737"/>
            <a:ext cx="11106830" cy="3937084"/>
          </a:xfrm>
        </p:spPr>
        <p:txBody>
          <a:bodyPr>
            <a:normAutofit fontScale="85000" lnSpcReduction="20000"/>
          </a:bodyPr>
          <a:lstStyle/>
          <a:p>
            <a:r>
              <a:rPr lang="en-US" dirty="0"/>
              <a:t>Intra-arterial chemotherapy (IAC) is becoming a mainstay in retinoblastoma therapy due to improved patient outcomes and avoiding systemic effects of IV chemo. </a:t>
            </a:r>
          </a:p>
          <a:p>
            <a:r>
              <a:rPr lang="en-US" dirty="0"/>
              <a:t>While single drug chemotherapy regimens have been trialed, triple IAC combinations of topotecan, carboplatin, and melphalan are generally preferred due to improved tumor response with minimal additional toxicity.</a:t>
            </a:r>
            <a:r>
              <a:rPr lang="en-US" baseline="30000" dirty="0"/>
              <a:t>1</a:t>
            </a:r>
          </a:p>
          <a:p>
            <a:r>
              <a:rPr lang="en-US" dirty="0"/>
              <a:t>Three sessions of IAC is most common, but eight or more sessions can be performed.</a:t>
            </a:r>
            <a:r>
              <a:rPr lang="en-US" baseline="30000" dirty="0"/>
              <a:t> </a:t>
            </a:r>
            <a:r>
              <a:rPr lang="en-US" dirty="0"/>
              <a:t> </a:t>
            </a:r>
          </a:p>
          <a:p>
            <a:r>
              <a:rPr lang="en-US" dirty="0"/>
              <a:t>Traditionally reserved for unilateral localized disease, IAC has expanded to include treatment of bilateral disease as tandem therapy.</a:t>
            </a:r>
            <a:r>
              <a:rPr lang="en-US" baseline="30000" dirty="0"/>
              <a:t>1</a:t>
            </a:r>
            <a:endParaRPr lang="en-US" dirty="0"/>
          </a:p>
          <a:p>
            <a:r>
              <a:rPr lang="en-US" dirty="0"/>
              <a:t>Contraindications include systemic metastasis, trilateral retinoblastoma, extensive optic nerve or scleral involvement, orbital extension, glaucoma, active ocular infection, </a:t>
            </a:r>
            <a:r>
              <a:rPr lang="en-US" dirty="0" err="1"/>
              <a:t>hyphema</a:t>
            </a:r>
            <a:r>
              <a:rPr lang="en-US" dirty="0"/>
              <a:t>, vitreous hemorrhage, and </a:t>
            </a:r>
            <a:r>
              <a:rPr lang="en-US" dirty="0" err="1"/>
              <a:t>prephthisical</a:t>
            </a:r>
            <a:r>
              <a:rPr lang="en-US" dirty="0"/>
              <a:t> eye.</a:t>
            </a:r>
            <a:r>
              <a:rPr lang="en-US" baseline="30000" dirty="0"/>
              <a:t>1</a:t>
            </a:r>
            <a:endParaRPr lang="en-US" dirty="0"/>
          </a:p>
          <a:p>
            <a:endParaRPr lang="en-US" dirty="0"/>
          </a:p>
        </p:txBody>
      </p:sp>
    </p:spTree>
    <p:extLst>
      <p:ext uri="{BB962C8B-B14F-4D97-AF65-F5344CB8AC3E}">
        <p14:creationId xmlns:p14="http://schemas.microsoft.com/office/powerpoint/2010/main" val="29604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1618-ADE6-AA54-BB23-8D478CF8833B}"/>
              </a:ext>
            </a:extLst>
          </p:cNvPr>
          <p:cNvSpPr>
            <a:spLocks noGrp="1"/>
          </p:cNvSpPr>
          <p:nvPr>
            <p:ph type="title"/>
          </p:nvPr>
        </p:nvSpPr>
        <p:spPr/>
        <p:txBody>
          <a:bodyPr/>
          <a:lstStyle/>
          <a:p>
            <a:r>
              <a:rPr lang="en-US"/>
              <a:t>References</a:t>
            </a:r>
            <a:endParaRPr lang="en-US" dirty="0"/>
          </a:p>
        </p:txBody>
      </p:sp>
      <p:sp>
        <p:nvSpPr>
          <p:cNvPr id="3" name="Content Placeholder 2">
            <a:extLst>
              <a:ext uri="{FF2B5EF4-FFF2-40B4-BE49-F238E27FC236}">
                <a16:creationId xmlns:a16="http://schemas.microsoft.com/office/drawing/2014/main" id="{FA63D9E7-A56F-BAC6-EEE0-204C7503480F}"/>
              </a:ext>
            </a:extLst>
          </p:cNvPr>
          <p:cNvSpPr>
            <a:spLocks noGrp="1"/>
          </p:cNvSpPr>
          <p:nvPr>
            <p:ph sz="half" idx="1"/>
          </p:nvPr>
        </p:nvSpPr>
        <p:spPr>
          <a:xfrm>
            <a:off x="387179" y="1655806"/>
            <a:ext cx="11344573" cy="4287794"/>
          </a:xfrm>
        </p:spPr>
        <p:txBody>
          <a:bodyPr>
            <a:normAutofit fontScale="92500"/>
          </a:bodyPr>
          <a:lstStyle/>
          <a:p>
            <a:pPr marL="457200" indent="-457200" algn="l">
              <a:buAutoNum type="arabicParenR"/>
            </a:pPr>
            <a:r>
              <a:rPr lang="en-US" dirty="0" err="1">
                <a:solidFill>
                  <a:srgbClr val="000000"/>
                </a:solidFill>
                <a:latin typeface="Calibri" panose="020F0502020204030204" pitchFamily="34" charset="0"/>
              </a:rPr>
              <a:t>Kolyvas</a:t>
            </a:r>
            <a:r>
              <a:rPr lang="en-US" dirty="0">
                <a:solidFill>
                  <a:srgbClr val="000000"/>
                </a:solidFill>
                <a:latin typeface="Calibri" panose="020F0502020204030204" pitchFamily="34" charset="0"/>
              </a:rPr>
              <a:t> P, Mir A, Stirrat T, Brookner B, Pilar N, Monroe E, Ahuja R. Advanced Interventional Treatments in Retinoblastoma Management: A Comprehensive Review. Cardiovasc </a:t>
            </a:r>
            <a:r>
              <a:rPr lang="en-US" dirty="0" err="1">
                <a:solidFill>
                  <a:srgbClr val="000000"/>
                </a:solidFill>
                <a:latin typeface="Calibri" panose="020F0502020204030204" pitchFamily="34" charset="0"/>
              </a:rPr>
              <a:t>Intervent</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Radiol</a:t>
            </a:r>
            <a:r>
              <a:rPr lang="en-US" dirty="0">
                <a:solidFill>
                  <a:srgbClr val="000000"/>
                </a:solidFill>
                <a:latin typeface="Calibri" panose="020F0502020204030204" pitchFamily="34" charset="0"/>
              </a:rPr>
              <a:t>. 2024 Apr;47(4):407-415. </a:t>
            </a:r>
            <a:r>
              <a:rPr lang="en-US" dirty="0" err="1">
                <a:solidFill>
                  <a:srgbClr val="000000"/>
                </a:solidFill>
                <a:latin typeface="Calibri" panose="020F0502020204030204" pitchFamily="34" charset="0"/>
              </a:rPr>
              <a:t>doi</a:t>
            </a:r>
            <a:r>
              <a:rPr lang="en-US" dirty="0">
                <a:solidFill>
                  <a:srgbClr val="000000"/>
                </a:solidFill>
                <a:latin typeface="Calibri" panose="020F0502020204030204" pitchFamily="34" charset="0"/>
              </a:rPr>
              <a:t>: 10.1007/s00270-024-03692-2. </a:t>
            </a:r>
            <a:r>
              <a:rPr lang="en-US" dirty="0" err="1">
                <a:solidFill>
                  <a:srgbClr val="000000"/>
                </a:solidFill>
                <a:latin typeface="Calibri" panose="020F0502020204030204" pitchFamily="34" charset="0"/>
              </a:rPr>
              <a:t>Epub</a:t>
            </a:r>
            <a:r>
              <a:rPr lang="en-US" dirty="0">
                <a:solidFill>
                  <a:srgbClr val="000000"/>
                </a:solidFill>
                <a:latin typeface="Calibri" panose="020F0502020204030204" pitchFamily="34" charset="0"/>
              </a:rPr>
              <a:t> 2024 Mar 20. PMID: 38509339.</a:t>
            </a:r>
            <a:r>
              <a:rPr lang="en-US" b="0" i="0" dirty="0">
                <a:solidFill>
                  <a:srgbClr val="000000"/>
                </a:solidFill>
                <a:effectLst/>
                <a:latin typeface="Calibri" panose="020F0502020204030204" pitchFamily="34" charset="0"/>
              </a:rPr>
              <a:t> </a:t>
            </a:r>
          </a:p>
          <a:p>
            <a:pPr marL="457200" indent="-457200">
              <a:buFont typeface="Arial" panose="020B0604020202020204" pitchFamily="34" charset="0"/>
              <a:buAutoNum type="arabicParenR"/>
            </a:pPr>
            <a:r>
              <a:rPr lang="en-US" dirty="0">
                <a:solidFill>
                  <a:srgbClr val="000000"/>
                </a:solidFill>
                <a:latin typeface="Calibri" panose="020F0502020204030204" pitchFamily="34" charset="0"/>
              </a:rPr>
              <a:t>Berry, J. MD, (May 2025). Retinoblastoma: Clinical Presentation, evaluation, and diagnosis. UpToDate, Retrieved 6/21/23025, </a:t>
            </a:r>
            <a:r>
              <a:rPr lang="en-US" dirty="0">
                <a:solidFill>
                  <a:srgbClr val="000000"/>
                </a:solidFill>
                <a:latin typeface="Calibri" panose="020F0502020204030204" pitchFamily="34" charset="0"/>
                <a:hlinkClick r:id="rId2"/>
              </a:rPr>
              <a:t>https://www-uptodate-com.ezproxy.library.wisc.edu/contents/retinoblastoma-clinical-presentation-evaluation-and-diagnosis?search=IIRC%20retinoblastoma&amp;source=search_result&amp;selectedTitle=2~67&amp;usage_type=default&amp;display_rank=2#H14</a:t>
            </a:r>
            <a:r>
              <a:rPr lang="en-US" dirty="0">
                <a:solidFill>
                  <a:srgbClr val="000000"/>
                </a:solidFill>
                <a:latin typeface="Calibri" panose="020F0502020204030204" pitchFamily="34" charset="0"/>
              </a:rPr>
              <a:t> </a:t>
            </a:r>
          </a:p>
          <a:p>
            <a:endParaRPr lang="en-US" dirty="0"/>
          </a:p>
        </p:txBody>
      </p:sp>
    </p:spTree>
    <p:extLst>
      <p:ext uri="{BB962C8B-B14F-4D97-AF65-F5344CB8AC3E}">
        <p14:creationId xmlns:p14="http://schemas.microsoft.com/office/powerpoint/2010/main" val="4192086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DE26-73CE-3AB9-71FA-A6EA4DF60986}"/>
              </a:ext>
            </a:extLst>
          </p:cNvPr>
          <p:cNvSpPr>
            <a:spLocks noGrp="1"/>
          </p:cNvSpPr>
          <p:nvPr>
            <p:ph type="title"/>
          </p:nvPr>
        </p:nvSpPr>
        <p:spPr>
          <a:xfrm>
            <a:off x="605481" y="654909"/>
            <a:ext cx="8081319" cy="908715"/>
          </a:xfrm>
        </p:spPr>
        <p:txBody>
          <a:bodyPr>
            <a:normAutofit fontScale="90000"/>
          </a:bodyPr>
          <a:lstStyle/>
          <a:p>
            <a:r>
              <a:rPr lang="en-US" dirty="0"/>
              <a:t>Background</a:t>
            </a:r>
          </a:p>
        </p:txBody>
      </p:sp>
      <p:sp>
        <p:nvSpPr>
          <p:cNvPr id="3" name="Text Placeholder 2">
            <a:extLst>
              <a:ext uri="{FF2B5EF4-FFF2-40B4-BE49-F238E27FC236}">
                <a16:creationId xmlns:a16="http://schemas.microsoft.com/office/drawing/2014/main" id="{776B7C90-6817-C5A3-7540-9BF6C189E9E7}"/>
              </a:ext>
            </a:extLst>
          </p:cNvPr>
          <p:cNvSpPr>
            <a:spLocks noGrp="1"/>
          </p:cNvSpPr>
          <p:nvPr>
            <p:ph type="body" idx="1"/>
          </p:nvPr>
        </p:nvSpPr>
        <p:spPr>
          <a:xfrm>
            <a:off x="605481" y="1636777"/>
            <a:ext cx="7302843" cy="4566316"/>
          </a:xfrm>
        </p:spPr>
        <p:txBody>
          <a:bodyPr>
            <a:normAutofit fontScale="92500" lnSpcReduction="10000"/>
          </a:bodyPr>
          <a:lstStyle/>
          <a:p>
            <a:pPr marL="342900" indent="-342900">
              <a:buClr>
                <a:schemeClr val="tx1"/>
              </a:buClr>
              <a:buFont typeface="Arial" panose="020B0604020202020204" pitchFamily="34" charset="0"/>
              <a:buChar char="•"/>
            </a:pPr>
            <a:r>
              <a:rPr lang="en-US" dirty="0"/>
              <a:t>Retinoblastoma is the most common ocular malignancy in pediatric patients. If left untreated, it can invade intraocular structures, metastasize, and rarely lead to death.</a:t>
            </a:r>
            <a:r>
              <a:rPr lang="en-US" baseline="30000" dirty="0"/>
              <a:t>1</a:t>
            </a:r>
          </a:p>
          <a:p>
            <a:pPr marL="342900" indent="-342900">
              <a:buClr>
                <a:schemeClr val="tx1"/>
              </a:buClr>
              <a:buFont typeface="Arial" panose="020B0604020202020204" pitchFamily="34" charset="0"/>
              <a:buChar char="•"/>
            </a:pPr>
            <a:r>
              <a:rPr lang="en-US" dirty="0"/>
              <a:t>Mainly diagnosed before the age of 5, it encompasses 10-15% of infant malignancies, with timely treatment ensuring a 97% survival rate.</a:t>
            </a:r>
            <a:r>
              <a:rPr lang="en-US" baseline="30000" dirty="0"/>
              <a:t>1</a:t>
            </a:r>
            <a:endParaRPr lang="en-US" dirty="0"/>
          </a:p>
          <a:p>
            <a:pPr marL="342900" indent="-342900">
              <a:buClr>
                <a:schemeClr val="tx1"/>
              </a:buClr>
              <a:buFont typeface="Arial" panose="020B0604020202020204" pitchFamily="34" charset="0"/>
              <a:buChar char="•"/>
            </a:pPr>
            <a:r>
              <a:rPr lang="en-US" dirty="0"/>
              <a:t>Approximately 90% of cases are sporadic. Hereditary tumors are associated with RB1 gene mutations and account for about 10% of cases.</a:t>
            </a:r>
            <a:r>
              <a:rPr lang="en-US" baseline="30000" dirty="0"/>
              <a:t>1</a:t>
            </a:r>
            <a:r>
              <a:rPr lang="en-US" dirty="0"/>
              <a:t> </a:t>
            </a:r>
          </a:p>
          <a:p>
            <a:pPr marL="342900" indent="-342900">
              <a:buClr>
                <a:schemeClr val="tx1"/>
              </a:buClr>
              <a:buFont typeface="Arial" panose="020B0604020202020204" pitchFamily="34" charset="0"/>
              <a:buChar char="•"/>
            </a:pPr>
            <a:r>
              <a:rPr lang="en-US" dirty="0"/>
              <a:t>While traditionally treated with systemic chemotherapy, intra-arterial chemotherapy (IAC) is gaining popularity and has been shown to have increased effectiveness and reduced side effects compared to systemic therapy</a:t>
            </a:r>
            <a:r>
              <a:rPr lang="en-US" baseline="30000" dirty="0"/>
              <a:t>1</a:t>
            </a:r>
            <a:r>
              <a:rPr lang="en-US" dirty="0"/>
              <a:t> </a:t>
            </a:r>
          </a:p>
        </p:txBody>
      </p:sp>
    </p:spTree>
    <p:extLst>
      <p:ext uri="{BB962C8B-B14F-4D97-AF65-F5344CB8AC3E}">
        <p14:creationId xmlns:p14="http://schemas.microsoft.com/office/powerpoint/2010/main" val="1732221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0D1BC-FE2B-8830-CD1F-A1FAC0859E63}"/>
              </a:ext>
            </a:extLst>
          </p:cNvPr>
          <p:cNvSpPr>
            <a:spLocks noGrp="1"/>
          </p:cNvSpPr>
          <p:nvPr>
            <p:ph type="title"/>
          </p:nvPr>
        </p:nvSpPr>
        <p:spPr/>
        <p:txBody>
          <a:bodyPr>
            <a:normAutofit fontScale="90000"/>
          </a:bodyPr>
          <a:lstStyle/>
          <a:p>
            <a:r>
              <a:rPr lang="en-US" dirty="0"/>
              <a:t>What is the most common presentation of retinoblastoma?</a:t>
            </a:r>
          </a:p>
        </p:txBody>
      </p:sp>
      <p:sp>
        <p:nvSpPr>
          <p:cNvPr id="3" name="Content Placeholder 2">
            <a:extLst>
              <a:ext uri="{FF2B5EF4-FFF2-40B4-BE49-F238E27FC236}">
                <a16:creationId xmlns:a16="http://schemas.microsoft.com/office/drawing/2014/main" id="{C7AC07AF-3F47-8555-3B9F-80BE38650F35}"/>
              </a:ext>
            </a:extLst>
          </p:cNvPr>
          <p:cNvSpPr>
            <a:spLocks noGrp="1"/>
          </p:cNvSpPr>
          <p:nvPr>
            <p:ph idx="1"/>
          </p:nvPr>
        </p:nvSpPr>
        <p:spPr/>
        <p:txBody>
          <a:bodyPr/>
          <a:lstStyle/>
          <a:p>
            <a:pPr marL="457200" indent="-457200">
              <a:buAutoNum type="alphaUcParenR"/>
            </a:pPr>
            <a:r>
              <a:rPr lang="en-US" dirty="0"/>
              <a:t>Heterochromia </a:t>
            </a:r>
          </a:p>
          <a:p>
            <a:pPr marL="457200" indent="-457200">
              <a:buAutoNum type="alphaUcParenR"/>
            </a:pPr>
            <a:r>
              <a:rPr lang="en-US" dirty="0"/>
              <a:t>Orbital cellulitis</a:t>
            </a:r>
          </a:p>
          <a:p>
            <a:pPr marL="457200" indent="-457200">
              <a:buAutoNum type="alphaUcParenR"/>
            </a:pPr>
            <a:r>
              <a:rPr lang="en-US" dirty="0"/>
              <a:t>Leukocoria</a:t>
            </a:r>
          </a:p>
          <a:p>
            <a:pPr marL="457200" indent="-457200">
              <a:buAutoNum type="alphaUcParenR"/>
            </a:pPr>
            <a:r>
              <a:rPr lang="en-US" dirty="0"/>
              <a:t>Strabismus </a:t>
            </a:r>
          </a:p>
          <a:p>
            <a:endParaRPr lang="en-US" dirty="0"/>
          </a:p>
        </p:txBody>
      </p:sp>
    </p:spTree>
    <p:extLst>
      <p:ext uri="{BB962C8B-B14F-4D97-AF65-F5344CB8AC3E}">
        <p14:creationId xmlns:p14="http://schemas.microsoft.com/office/powerpoint/2010/main" val="3783871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1618-ADE6-AA54-BB23-8D478CF8833B}"/>
              </a:ext>
            </a:extLst>
          </p:cNvPr>
          <p:cNvSpPr>
            <a:spLocks noGrp="1"/>
          </p:cNvSpPr>
          <p:nvPr>
            <p:ph type="title"/>
          </p:nvPr>
        </p:nvSpPr>
        <p:spPr/>
        <p:txBody>
          <a:bodyPr/>
          <a:lstStyle/>
          <a:p>
            <a:r>
              <a:rPr lang="en-US" dirty="0"/>
              <a:t>Answer: C – Leukocoria</a:t>
            </a:r>
          </a:p>
        </p:txBody>
      </p:sp>
      <p:sp>
        <p:nvSpPr>
          <p:cNvPr id="3" name="Content Placeholder 2">
            <a:extLst>
              <a:ext uri="{FF2B5EF4-FFF2-40B4-BE49-F238E27FC236}">
                <a16:creationId xmlns:a16="http://schemas.microsoft.com/office/drawing/2014/main" id="{FA63D9E7-A56F-BAC6-EEE0-204C7503480F}"/>
              </a:ext>
            </a:extLst>
          </p:cNvPr>
          <p:cNvSpPr>
            <a:spLocks noGrp="1"/>
          </p:cNvSpPr>
          <p:nvPr>
            <p:ph sz="half" idx="1"/>
          </p:nvPr>
        </p:nvSpPr>
        <p:spPr>
          <a:xfrm>
            <a:off x="387179" y="1655806"/>
            <a:ext cx="11344573" cy="4287794"/>
          </a:xfrm>
        </p:spPr>
        <p:txBody>
          <a:bodyPr>
            <a:normAutofit/>
          </a:bodyPr>
          <a:lstStyle/>
          <a:p>
            <a:r>
              <a:rPr lang="en-US" sz="2800" dirty="0"/>
              <a:t>Leukocoria, also known as white pupillar</a:t>
            </a:r>
            <a:r>
              <a:rPr lang="en-US" dirty="0"/>
              <a:t>y reflex, is the most common presenting sign of retinoblastoma and is found in 54% of patients. Leukocoria refers to the reflection of white light during illumination of the fundus, rather than the usual red appearance.</a:t>
            </a:r>
            <a:r>
              <a:rPr lang="en-US" baseline="30000" dirty="0"/>
              <a:t>2</a:t>
            </a:r>
            <a:r>
              <a:rPr lang="en-US" dirty="0"/>
              <a:t> </a:t>
            </a:r>
          </a:p>
          <a:p>
            <a:r>
              <a:rPr lang="en-US" dirty="0"/>
              <a:t>Other common presentations include strabismus (19%), ocular inflammation (5%), and decreased vision (4%).</a:t>
            </a:r>
            <a:r>
              <a:rPr lang="en-US" baseline="30000" dirty="0"/>
              <a:t> 2</a:t>
            </a:r>
            <a:r>
              <a:rPr lang="en-US" dirty="0"/>
              <a:t> </a:t>
            </a:r>
          </a:p>
        </p:txBody>
      </p:sp>
      <p:pic>
        <p:nvPicPr>
          <p:cNvPr id="6" name="Picture 5">
            <a:extLst>
              <a:ext uri="{FF2B5EF4-FFF2-40B4-BE49-F238E27FC236}">
                <a16:creationId xmlns:a16="http://schemas.microsoft.com/office/drawing/2014/main" id="{2D1AD116-AB7D-E0A8-7234-75A7947588F7}"/>
              </a:ext>
            </a:extLst>
          </p:cNvPr>
          <p:cNvPicPr>
            <a:picLocks noChangeAspect="1"/>
          </p:cNvPicPr>
          <p:nvPr/>
        </p:nvPicPr>
        <p:blipFill>
          <a:blip r:embed="rId2"/>
          <a:stretch>
            <a:fillRect/>
          </a:stretch>
        </p:blipFill>
        <p:spPr>
          <a:xfrm>
            <a:off x="3377497" y="4474212"/>
            <a:ext cx="3714750" cy="2076450"/>
          </a:xfrm>
          <a:prstGeom prst="rect">
            <a:avLst/>
          </a:prstGeom>
        </p:spPr>
      </p:pic>
      <p:sp>
        <p:nvSpPr>
          <p:cNvPr id="7" name="TextBox 6">
            <a:extLst>
              <a:ext uri="{FF2B5EF4-FFF2-40B4-BE49-F238E27FC236}">
                <a16:creationId xmlns:a16="http://schemas.microsoft.com/office/drawing/2014/main" id="{ADDAEA01-08A2-FE5E-A539-10C8B8BF29FB}"/>
              </a:ext>
            </a:extLst>
          </p:cNvPr>
          <p:cNvSpPr txBox="1"/>
          <p:nvPr/>
        </p:nvSpPr>
        <p:spPr>
          <a:xfrm>
            <a:off x="7429554" y="5202194"/>
            <a:ext cx="4375266" cy="641862"/>
          </a:xfrm>
          <a:prstGeom prst="rect">
            <a:avLst/>
          </a:prstGeom>
          <a:noFill/>
        </p:spPr>
        <p:txBody>
          <a:bodyPr wrap="square" rtlCol="0">
            <a:spAutoFit/>
          </a:bodyPr>
          <a:lstStyle/>
          <a:p>
            <a:r>
              <a:rPr lang="en-US" dirty="0"/>
              <a:t>Figure 1. Example of leukocoria associated with a left eye retinoblastoma.</a:t>
            </a:r>
            <a:r>
              <a:rPr lang="en-US" baseline="30000" dirty="0"/>
              <a:t>2</a:t>
            </a:r>
            <a:endParaRPr lang="en-US" dirty="0"/>
          </a:p>
        </p:txBody>
      </p:sp>
    </p:spTree>
    <p:extLst>
      <p:ext uri="{BB962C8B-B14F-4D97-AF65-F5344CB8AC3E}">
        <p14:creationId xmlns:p14="http://schemas.microsoft.com/office/powerpoint/2010/main" val="286461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61402-62F6-3CC9-B3CE-1D7445B9883B}"/>
              </a:ext>
            </a:extLst>
          </p:cNvPr>
          <p:cNvSpPr>
            <a:spLocks noGrp="1"/>
          </p:cNvSpPr>
          <p:nvPr>
            <p:ph type="title"/>
          </p:nvPr>
        </p:nvSpPr>
        <p:spPr>
          <a:xfrm>
            <a:off x="4300151" y="654909"/>
            <a:ext cx="7302843" cy="963580"/>
          </a:xfrm>
        </p:spPr>
        <p:txBody>
          <a:bodyPr/>
          <a:lstStyle/>
          <a:p>
            <a:r>
              <a:rPr lang="en-US" dirty="0"/>
              <a:t>Case Presentation</a:t>
            </a:r>
          </a:p>
        </p:txBody>
      </p:sp>
      <p:sp>
        <p:nvSpPr>
          <p:cNvPr id="3" name="Text Placeholder 2">
            <a:extLst>
              <a:ext uri="{FF2B5EF4-FFF2-40B4-BE49-F238E27FC236}">
                <a16:creationId xmlns:a16="http://schemas.microsoft.com/office/drawing/2014/main" id="{ECCD22D3-4E0F-3883-4010-EE9C809619FD}"/>
              </a:ext>
            </a:extLst>
          </p:cNvPr>
          <p:cNvSpPr>
            <a:spLocks noGrp="1"/>
          </p:cNvSpPr>
          <p:nvPr>
            <p:ph type="body" idx="1"/>
          </p:nvPr>
        </p:nvSpPr>
        <p:spPr>
          <a:xfrm>
            <a:off x="4300151" y="1618489"/>
            <a:ext cx="7302843" cy="5043568"/>
          </a:xfrm>
        </p:spPr>
        <p:txBody>
          <a:bodyPr>
            <a:normAutofit/>
          </a:bodyPr>
          <a:lstStyle/>
          <a:p>
            <a:pPr marL="342900" indent="-342900" algn="l">
              <a:buClr>
                <a:schemeClr val="tx1">
                  <a:lumMod val="95000"/>
                  <a:lumOff val="5000"/>
                </a:schemeClr>
              </a:buClr>
              <a:buFont typeface="Arial" panose="020B0604020202020204" pitchFamily="34" charset="0"/>
              <a:buChar char="•"/>
            </a:pPr>
            <a:r>
              <a:rPr lang="en-US" sz="2800" dirty="0"/>
              <a:t>3yo F presented to the ED with concerns for worsening gait and left sided pupillary changes. </a:t>
            </a:r>
          </a:p>
          <a:p>
            <a:pPr marL="342900" indent="-342900" algn="l">
              <a:buClr>
                <a:schemeClr val="tx1">
                  <a:lumMod val="95000"/>
                  <a:lumOff val="5000"/>
                </a:schemeClr>
              </a:buClr>
              <a:buFont typeface="Arial" panose="020B0604020202020204" pitchFamily="34" charset="0"/>
              <a:buChar char="•"/>
            </a:pPr>
            <a:r>
              <a:rPr lang="en-US" sz="2800" dirty="0"/>
              <a:t>On physical exam, patient was found to have a non-reactive left pupil with heterochromia and leukocoria (Figure 2). </a:t>
            </a:r>
          </a:p>
          <a:p>
            <a:pPr marL="342900" indent="-342900" algn="l">
              <a:buClr>
                <a:schemeClr val="tx1">
                  <a:lumMod val="95000"/>
                  <a:lumOff val="5000"/>
                </a:schemeClr>
              </a:buClr>
              <a:buFont typeface="Arial" panose="020B0604020202020204" pitchFamily="34" charset="0"/>
              <a:buChar char="•"/>
            </a:pPr>
            <a:r>
              <a:rPr lang="en-US" sz="2800" dirty="0"/>
              <a:t>Labs were notable for AFP 192 ng/mL (normal 0-8.8). </a:t>
            </a:r>
          </a:p>
          <a:p>
            <a:pPr marL="342900" indent="-342900" algn="l">
              <a:buClr>
                <a:schemeClr val="tx1">
                  <a:lumMod val="95000"/>
                  <a:lumOff val="5000"/>
                </a:schemeClr>
              </a:buClr>
              <a:buFont typeface="Arial" panose="020B0604020202020204" pitchFamily="34" charset="0"/>
              <a:buChar char="•"/>
            </a:pPr>
            <a:r>
              <a:rPr lang="en-US" sz="2800" dirty="0"/>
              <a:t>MRI head was obtained for further evaluation. </a:t>
            </a:r>
          </a:p>
        </p:txBody>
      </p:sp>
      <p:pic>
        <p:nvPicPr>
          <p:cNvPr id="6" name="Picture 5">
            <a:extLst>
              <a:ext uri="{FF2B5EF4-FFF2-40B4-BE49-F238E27FC236}">
                <a16:creationId xmlns:a16="http://schemas.microsoft.com/office/drawing/2014/main" id="{963AF15D-EFF1-A044-47C2-74BB049D69CD}"/>
              </a:ext>
            </a:extLst>
          </p:cNvPr>
          <p:cNvPicPr>
            <a:picLocks noChangeAspect="1"/>
          </p:cNvPicPr>
          <p:nvPr/>
        </p:nvPicPr>
        <p:blipFill>
          <a:blip r:embed="rId2"/>
          <a:stretch>
            <a:fillRect/>
          </a:stretch>
        </p:blipFill>
        <p:spPr>
          <a:xfrm>
            <a:off x="237257" y="2323439"/>
            <a:ext cx="2795191" cy="2211122"/>
          </a:xfrm>
          <a:prstGeom prst="rect">
            <a:avLst/>
          </a:prstGeom>
        </p:spPr>
      </p:pic>
      <p:sp>
        <p:nvSpPr>
          <p:cNvPr id="7" name="TextBox 6">
            <a:extLst>
              <a:ext uri="{FF2B5EF4-FFF2-40B4-BE49-F238E27FC236}">
                <a16:creationId xmlns:a16="http://schemas.microsoft.com/office/drawing/2014/main" id="{05C53FB9-54F6-B820-82A7-4DCE4AA4994B}"/>
              </a:ext>
            </a:extLst>
          </p:cNvPr>
          <p:cNvSpPr txBox="1"/>
          <p:nvPr/>
        </p:nvSpPr>
        <p:spPr>
          <a:xfrm>
            <a:off x="589006" y="4605036"/>
            <a:ext cx="4375266" cy="369332"/>
          </a:xfrm>
          <a:prstGeom prst="rect">
            <a:avLst/>
          </a:prstGeom>
          <a:noFill/>
        </p:spPr>
        <p:txBody>
          <a:bodyPr wrap="square" rtlCol="0">
            <a:spAutoFit/>
          </a:bodyPr>
          <a:lstStyle/>
          <a:p>
            <a:r>
              <a:rPr lang="en-US" dirty="0"/>
              <a:t>Figure 2. Leukocoria</a:t>
            </a:r>
          </a:p>
        </p:txBody>
      </p:sp>
    </p:spTree>
    <p:extLst>
      <p:ext uri="{BB962C8B-B14F-4D97-AF65-F5344CB8AC3E}">
        <p14:creationId xmlns:p14="http://schemas.microsoft.com/office/powerpoint/2010/main" val="4033333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E4CECC9-996D-3ACE-8E81-2C12EBC752DE}"/>
              </a:ext>
            </a:extLst>
          </p:cNvPr>
          <p:cNvSpPr>
            <a:spLocks noGrp="1"/>
          </p:cNvSpPr>
          <p:nvPr>
            <p:ph idx="1"/>
          </p:nvPr>
        </p:nvSpPr>
        <p:spPr>
          <a:xfrm>
            <a:off x="387178" y="4537343"/>
            <a:ext cx="11417643" cy="4287795"/>
          </a:xfrm>
        </p:spPr>
        <p:txBody>
          <a:bodyPr>
            <a:normAutofit/>
          </a:bodyPr>
          <a:lstStyle/>
          <a:p>
            <a:pPr marL="0" indent="0">
              <a:buNone/>
            </a:pPr>
            <a:r>
              <a:rPr lang="en-US" sz="2400" dirty="0"/>
              <a:t>Figure 3. MRI demonstrated retinal detachment with associated T1 isointense signal and restricted diffusion. </a:t>
            </a:r>
          </a:p>
          <a:p>
            <a:pPr marL="0" indent="0">
              <a:buNone/>
            </a:pPr>
            <a:r>
              <a:rPr lang="en-US" sz="2400" dirty="0"/>
              <a:t>No significant contrast enhancement or underlying mass was appreciated on initial interpretation.</a:t>
            </a:r>
          </a:p>
        </p:txBody>
      </p:sp>
      <p:pic>
        <p:nvPicPr>
          <p:cNvPr id="7" name="Picture 6">
            <a:extLst>
              <a:ext uri="{FF2B5EF4-FFF2-40B4-BE49-F238E27FC236}">
                <a16:creationId xmlns:a16="http://schemas.microsoft.com/office/drawing/2014/main" id="{87808504-2B57-37DF-E491-2E1EF15C6FD4}"/>
              </a:ext>
            </a:extLst>
          </p:cNvPr>
          <p:cNvPicPr>
            <a:picLocks noChangeAspect="1"/>
          </p:cNvPicPr>
          <p:nvPr/>
        </p:nvPicPr>
        <p:blipFill>
          <a:blip r:embed="rId3"/>
          <a:srcRect l="25000" t="19525" r="22727" b="16443"/>
          <a:stretch/>
        </p:blipFill>
        <p:spPr>
          <a:xfrm>
            <a:off x="4394956" y="559833"/>
            <a:ext cx="2874906" cy="3521648"/>
          </a:xfrm>
          <a:prstGeom prst="rect">
            <a:avLst/>
          </a:prstGeom>
        </p:spPr>
      </p:pic>
      <p:pic>
        <p:nvPicPr>
          <p:cNvPr id="9" name="Picture 8">
            <a:extLst>
              <a:ext uri="{FF2B5EF4-FFF2-40B4-BE49-F238E27FC236}">
                <a16:creationId xmlns:a16="http://schemas.microsoft.com/office/drawing/2014/main" id="{2CDB19FD-1F87-290F-5688-BF8BEAA593D8}"/>
              </a:ext>
            </a:extLst>
          </p:cNvPr>
          <p:cNvPicPr>
            <a:picLocks noChangeAspect="1"/>
          </p:cNvPicPr>
          <p:nvPr/>
        </p:nvPicPr>
        <p:blipFill>
          <a:blip r:embed="rId4"/>
          <a:srcRect l="21402" t="17298" r="20833" b="14141"/>
          <a:stretch/>
        </p:blipFill>
        <p:spPr>
          <a:xfrm>
            <a:off x="7437814" y="559833"/>
            <a:ext cx="2967135" cy="3521648"/>
          </a:xfrm>
          <a:prstGeom prst="rect">
            <a:avLst/>
          </a:prstGeom>
        </p:spPr>
      </p:pic>
      <p:pic>
        <p:nvPicPr>
          <p:cNvPr id="11" name="Picture 10">
            <a:extLst>
              <a:ext uri="{FF2B5EF4-FFF2-40B4-BE49-F238E27FC236}">
                <a16:creationId xmlns:a16="http://schemas.microsoft.com/office/drawing/2014/main" id="{E6E4DA1D-99DE-CDBA-2726-8A1867B88BBF}"/>
              </a:ext>
            </a:extLst>
          </p:cNvPr>
          <p:cNvPicPr>
            <a:picLocks noChangeAspect="1"/>
          </p:cNvPicPr>
          <p:nvPr/>
        </p:nvPicPr>
        <p:blipFill>
          <a:blip r:embed="rId5"/>
          <a:srcRect l="21238" t="17953" r="19451" b="10108"/>
          <a:stretch/>
        </p:blipFill>
        <p:spPr>
          <a:xfrm>
            <a:off x="1334514" y="559832"/>
            <a:ext cx="2892490" cy="3508310"/>
          </a:xfrm>
          <a:prstGeom prst="rect">
            <a:avLst/>
          </a:prstGeom>
        </p:spPr>
      </p:pic>
      <p:sp>
        <p:nvSpPr>
          <p:cNvPr id="14" name="TextBox 13">
            <a:extLst>
              <a:ext uri="{FF2B5EF4-FFF2-40B4-BE49-F238E27FC236}">
                <a16:creationId xmlns:a16="http://schemas.microsoft.com/office/drawing/2014/main" id="{D2835C75-2A6C-0F5B-75FE-6CB8017ADFC5}"/>
              </a:ext>
            </a:extLst>
          </p:cNvPr>
          <p:cNvSpPr txBox="1"/>
          <p:nvPr/>
        </p:nvSpPr>
        <p:spPr>
          <a:xfrm>
            <a:off x="1334514" y="3748744"/>
            <a:ext cx="4375266" cy="369332"/>
          </a:xfrm>
          <a:prstGeom prst="rect">
            <a:avLst/>
          </a:prstGeom>
          <a:noFill/>
        </p:spPr>
        <p:txBody>
          <a:bodyPr wrap="square" rtlCol="0">
            <a:spAutoFit/>
          </a:bodyPr>
          <a:lstStyle/>
          <a:p>
            <a:r>
              <a:rPr lang="en-US" dirty="0">
                <a:solidFill>
                  <a:schemeClr val="bg1"/>
                </a:solidFill>
              </a:rPr>
              <a:t>T1 + contrast</a:t>
            </a:r>
          </a:p>
        </p:txBody>
      </p:sp>
      <p:sp>
        <p:nvSpPr>
          <p:cNvPr id="15" name="TextBox 14">
            <a:extLst>
              <a:ext uri="{FF2B5EF4-FFF2-40B4-BE49-F238E27FC236}">
                <a16:creationId xmlns:a16="http://schemas.microsoft.com/office/drawing/2014/main" id="{E594A9C8-9F62-1E22-AB6C-E5C21DB58B93}"/>
              </a:ext>
            </a:extLst>
          </p:cNvPr>
          <p:cNvSpPr txBox="1"/>
          <p:nvPr/>
        </p:nvSpPr>
        <p:spPr>
          <a:xfrm>
            <a:off x="4394956" y="3748744"/>
            <a:ext cx="4375266" cy="369332"/>
          </a:xfrm>
          <a:prstGeom prst="rect">
            <a:avLst/>
          </a:prstGeom>
          <a:noFill/>
        </p:spPr>
        <p:txBody>
          <a:bodyPr wrap="square" rtlCol="0">
            <a:spAutoFit/>
          </a:bodyPr>
          <a:lstStyle/>
          <a:p>
            <a:r>
              <a:rPr lang="en-US" dirty="0">
                <a:solidFill>
                  <a:schemeClr val="bg1"/>
                </a:solidFill>
              </a:rPr>
              <a:t>DWI</a:t>
            </a:r>
          </a:p>
        </p:txBody>
      </p:sp>
      <p:sp>
        <p:nvSpPr>
          <p:cNvPr id="16" name="TextBox 15">
            <a:extLst>
              <a:ext uri="{FF2B5EF4-FFF2-40B4-BE49-F238E27FC236}">
                <a16:creationId xmlns:a16="http://schemas.microsoft.com/office/drawing/2014/main" id="{DEF57755-2EC0-D8FA-3769-B2F22FEE3267}"/>
              </a:ext>
            </a:extLst>
          </p:cNvPr>
          <p:cNvSpPr txBox="1"/>
          <p:nvPr/>
        </p:nvSpPr>
        <p:spPr>
          <a:xfrm>
            <a:off x="7455398" y="3755414"/>
            <a:ext cx="4375266" cy="369332"/>
          </a:xfrm>
          <a:prstGeom prst="rect">
            <a:avLst/>
          </a:prstGeom>
          <a:noFill/>
        </p:spPr>
        <p:txBody>
          <a:bodyPr wrap="square" rtlCol="0">
            <a:spAutoFit/>
          </a:bodyPr>
          <a:lstStyle/>
          <a:p>
            <a:r>
              <a:rPr lang="en-US" dirty="0">
                <a:solidFill>
                  <a:schemeClr val="bg1"/>
                </a:solidFill>
              </a:rPr>
              <a:t>ADC</a:t>
            </a:r>
          </a:p>
        </p:txBody>
      </p:sp>
    </p:spTree>
    <p:extLst>
      <p:ext uri="{BB962C8B-B14F-4D97-AF65-F5344CB8AC3E}">
        <p14:creationId xmlns:p14="http://schemas.microsoft.com/office/powerpoint/2010/main" val="2481062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E4CECC9-996D-3ACE-8E81-2C12EBC752DE}"/>
              </a:ext>
            </a:extLst>
          </p:cNvPr>
          <p:cNvSpPr>
            <a:spLocks noGrp="1"/>
          </p:cNvSpPr>
          <p:nvPr>
            <p:ph idx="1"/>
          </p:nvPr>
        </p:nvSpPr>
        <p:spPr>
          <a:xfrm>
            <a:off x="413021" y="4131416"/>
            <a:ext cx="11417643" cy="4287795"/>
          </a:xfrm>
        </p:spPr>
        <p:txBody>
          <a:bodyPr>
            <a:normAutofit/>
          </a:bodyPr>
          <a:lstStyle/>
          <a:p>
            <a:pPr marL="0" indent="0">
              <a:buNone/>
            </a:pPr>
            <a:r>
              <a:rPr lang="en-US" sz="2400" dirty="0"/>
              <a:t>Figure 4. Fundus exam under anesthesia demonstrated a large white tumor with associated exudative retinal detachment, consistent with an endophytic retinoblastoma (IIRC Group E). Staging evaluations were negative for extraocular metastatic disease. </a:t>
            </a:r>
          </a:p>
        </p:txBody>
      </p:sp>
      <p:sp>
        <p:nvSpPr>
          <p:cNvPr id="14" name="TextBox 13">
            <a:extLst>
              <a:ext uri="{FF2B5EF4-FFF2-40B4-BE49-F238E27FC236}">
                <a16:creationId xmlns:a16="http://schemas.microsoft.com/office/drawing/2014/main" id="{D2835C75-2A6C-0F5B-75FE-6CB8017ADFC5}"/>
              </a:ext>
            </a:extLst>
          </p:cNvPr>
          <p:cNvSpPr txBox="1"/>
          <p:nvPr/>
        </p:nvSpPr>
        <p:spPr>
          <a:xfrm>
            <a:off x="1334514" y="3748744"/>
            <a:ext cx="4375266" cy="369332"/>
          </a:xfrm>
          <a:prstGeom prst="rect">
            <a:avLst/>
          </a:prstGeom>
          <a:noFill/>
        </p:spPr>
        <p:txBody>
          <a:bodyPr wrap="square" rtlCol="0">
            <a:spAutoFit/>
          </a:bodyPr>
          <a:lstStyle/>
          <a:p>
            <a:r>
              <a:rPr lang="en-US" dirty="0">
                <a:solidFill>
                  <a:schemeClr val="bg1"/>
                </a:solidFill>
              </a:rPr>
              <a:t>T1 + contrast</a:t>
            </a:r>
          </a:p>
        </p:txBody>
      </p:sp>
      <p:sp>
        <p:nvSpPr>
          <p:cNvPr id="15" name="TextBox 14">
            <a:extLst>
              <a:ext uri="{FF2B5EF4-FFF2-40B4-BE49-F238E27FC236}">
                <a16:creationId xmlns:a16="http://schemas.microsoft.com/office/drawing/2014/main" id="{E594A9C8-9F62-1E22-AB6C-E5C21DB58B93}"/>
              </a:ext>
            </a:extLst>
          </p:cNvPr>
          <p:cNvSpPr txBox="1"/>
          <p:nvPr/>
        </p:nvSpPr>
        <p:spPr>
          <a:xfrm>
            <a:off x="4394956" y="3748744"/>
            <a:ext cx="4375266" cy="369332"/>
          </a:xfrm>
          <a:prstGeom prst="rect">
            <a:avLst/>
          </a:prstGeom>
          <a:noFill/>
        </p:spPr>
        <p:txBody>
          <a:bodyPr wrap="square" rtlCol="0">
            <a:spAutoFit/>
          </a:bodyPr>
          <a:lstStyle/>
          <a:p>
            <a:r>
              <a:rPr lang="en-US" dirty="0">
                <a:solidFill>
                  <a:schemeClr val="bg1"/>
                </a:solidFill>
              </a:rPr>
              <a:t>DWI</a:t>
            </a:r>
          </a:p>
        </p:txBody>
      </p:sp>
      <p:sp>
        <p:nvSpPr>
          <p:cNvPr id="16" name="TextBox 15">
            <a:extLst>
              <a:ext uri="{FF2B5EF4-FFF2-40B4-BE49-F238E27FC236}">
                <a16:creationId xmlns:a16="http://schemas.microsoft.com/office/drawing/2014/main" id="{DEF57755-2EC0-D8FA-3769-B2F22FEE3267}"/>
              </a:ext>
            </a:extLst>
          </p:cNvPr>
          <p:cNvSpPr txBox="1"/>
          <p:nvPr/>
        </p:nvSpPr>
        <p:spPr>
          <a:xfrm>
            <a:off x="7455398" y="3755414"/>
            <a:ext cx="4375266" cy="369332"/>
          </a:xfrm>
          <a:prstGeom prst="rect">
            <a:avLst/>
          </a:prstGeom>
          <a:noFill/>
        </p:spPr>
        <p:txBody>
          <a:bodyPr wrap="square" rtlCol="0">
            <a:spAutoFit/>
          </a:bodyPr>
          <a:lstStyle/>
          <a:p>
            <a:r>
              <a:rPr lang="en-US" dirty="0">
                <a:solidFill>
                  <a:schemeClr val="bg1"/>
                </a:solidFill>
              </a:rPr>
              <a:t>ADC</a:t>
            </a:r>
          </a:p>
        </p:txBody>
      </p:sp>
      <p:pic>
        <p:nvPicPr>
          <p:cNvPr id="6" name="Picture 5">
            <a:extLst>
              <a:ext uri="{FF2B5EF4-FFF2-40B4-BE49-F238E27FC236}">
                <a16:creationId xmlns:a16="http://schemas.microsoft.com/office/drawing/2014/main" id="{40F8BC6A-B3BE-A0A5-9F84-1E9964AE2796}"/>
              </a:ext>
            </a:extLst>
          </p:cNvPr>
          <p:cNvPicPr>
            <a:picLocks noChangeAspect="1"/>
          </p:cNvPicPr>
          <p:nvPr/>
        </p:nvPicPr>
        <p:blipFill>
          <a:blip r:embed="rId3"/>
          <a:stretch>
            <a:fillRect/>
          </a:stretch>
        </p:blipFill>
        <p:spPr>
          <a:xfrm>
            <a:off x="2887822" y="204039"/>
            <a:ext cx="5643915" cy="3729371"/>
          </a:xfrm>
          <a:prstGeom prst="rect">
            <a:avLst/>
          </a:prstGeom>
        </p:spPr>
      </p:pic>
    </p:spTree>
    <p:extLst>
      <p:ext uri="{BB962C8B-B14F-4D97-AF65-F5344CB8AC3E}">
        <p14:creationId xmlns:p14="http://schemas.microsoft.com/office/powerpoint/2010/main" val="2626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BF5F8-2833-5C1C-6D73-336E99D4077F}"/>
              </a:ext>
            </a:extLst>
          </p:cNvPr>
          <p:cNvSpPr>
            <a:spLocks noGrp="1"/>
          </p:cNvSpPr>
          <p:nvPr>
            <p:ph type="title"/>
          </p:nvPr>
        </p:nvSpPr>
        <p:spPr/>
        <p:txBody>
          <a:bodyPr>
            <a:noAutofit/>
          </a:bodyPr>
          <a:lstStyle/>
          <a:p>
            <a:r>
              <a:rPr lang="en-US" sz="2800" dirty="0"/>
              <a:t>What would be the International Intraocular Retinoblastoma Classification (IIRC) stage for intraocular retinoblastoma &lt;3mm confined to the retina?</a:t>
            </a:r>
          </a:p>
        </p:txBody>
      </p:sp>
      <p:sp>
        <p:nvSpPr>
          <p:cNvPr id="3" name="Content Placeholder 2">
            <a:extLst>
              <a:ext uri="{FF2B5EF4-FFF2-40B4-BE49-F238E27FC236}">
                <a16:creationId xmlns:a16="http://schemas.microsoft.com/office/drawing/2014/main" id="{013A7A49-129C-1B9D-49F0-F142966840EB}"/>
              </a:ext>
            </a:extLst>
          </p:cNvPr>
          <p:cNvSpPr>
            <a:spLocks noGrp="1"/>
          </p:cNvSpPr>
          <p:nvPr>
            <p:ph sz="half" idx="1"/>
          </p:nvPr>
        </p:nvSpPr>
        <p:spPr/>
        <p:txBody>
          <a:bodyPr/>
          <a:lstStyle/>
          <a:p>
            <a:pPr marL="0" indent="0">
              <a:buNone/>
            </a:pPr>
            <a:endParaRPr lang="en-US" dirty="0"/>
          </a:p>
          <a:p>
            <a:pPr marL="457200" indent="-457200">
              <a:buAutoNum type="alphaUcParenR"/>
            </a:pPr>
            <a:r>
              <a:rPr lang="en-US" dirty="0"/>
              <a:t>Group A </a:t>
            </a:r>
          </a:p>
          <a:p>
            <a:pPr marL="457200" indent="-457200">
              <a:buFont typeface="Arial" panose="020B0604020202020204" pitchFamily="34" charset="0"/>
              <a:buAutoNum type="alphaUcParenR"/>
            </a:pPr>
            <a:r>
              <a:rPr lang="en-US" dirty="0"/>
              <a:t>Group B</a:t>
            </a:r>
          </a:p>
          <a:p>
            <a:pPr marL="457200" indent="-457200">
              <a:buFont typeface="Arial" panose="020B0604020202020204" pitchFamily="34" charset="0"/>
              <a:buAutoNum type="alphaUcParenR"/>
            </a:pPr>
            <a:r>
              <a:rPr lang="en-US" dirty="0"/>
              <a:t>Group C </a:t>
            </a:r>
          </a:p>
          <a:p>
            <a:pPr marL="457200" indent="-457200">
              <a:buFont typeface="Arial" panose="020B0604020202020204" pitchFamily="34" charset="0"/>
              <a:buAutoNum type="alphaUcParenR"/>
            </a:pPr>
            <a:r>
              <a:rPr lang="en-US" dirty="0"/>
              <a:t>Group D </a:t>
            </a:r>
          </a:p>
          <a:p>
            <a:pPr marL="457200" indent="-457200">
              <a:buFont typeface="Arial" panose="020B0604020202020204" pitchFamily="34" charset="0"/>
              <a:buAutoNum type="alphaUcParenR"/>
            </a:pPr>
            <a:r>
              <a:rPr lang="en-US" dirty="0"/>
              <a:t>Group E </a:t>
            </a:r>
          </a:p>
          <a:p>
            <a:pPr marL="457200" indent="-457200">
              <a:buAutoNum type="alphaUcParenR"/>
            </a:pPr>
            <a:endParaRPr lang="en-US" dirty="0"/>
          </a:p>
        </p:txBody>
      </p:sp>
    </p:spTree>
    <p:extLst>
      <p:ext uri="{BB962C8B-B14F-4D97-AF65-F5344CB8AC3E}">
        <p14:creationId xmlns:p14="http://schemas.microsoft.com/office/powerpoint/2010/main" val="626902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3BEF9-7786-7C59-ABAF-8E88A66F04D8}"/>
              </a:ext>
            </a:extLst>
          </p:cNvPr>
          <p:cNvSpPr>
            <a:spLocks noGrp="1"/>
          </p:cNvSpPr>
          <p:nvPr>
            <p:ph type="title"/>
          </p:nvPr>
        </p:nvSpPr>
        <p:spPr>
          <a:xfrm>
            <a:off x="387180" y="365125"/>
            <a:ext cx="3685200" cy="850933"/>
          </a:xfrm>
        </p:spPr>
        <p:txBody>
          <a:bodyPr/>
          <a:lstStyle/>
          <a:p>
            <a:r>
              <a:rPr lang="en-US" dirty="0"/>
              <a:t>Answer: A</a:t>
            </a:r>
          </a:p>
        </p:txBody>
      </p:sp>
      <p:pic>
        <p:nvPicPr>
          <p:cNvPr id="9" name="Picture 8">
            <a:extLst>
              <a:ext uri="{FF2B5EF4-FFF2-40B4-BE49-F238E27FC236}">
                <a16:creationId xmlns:a16="http://schemas.microsoft.com/office/drawing/2014/main" id="{55DF6BAB-E46C-4A0B-7BCA-C3EE661FC3F8}"/>
              </a:ext>
            </a:extLst>
          </p:cNvPr>
          <p:cNvPicPr>
            <a:picLocks noChangeAspect="1"/>
          </p:cNvPicPr>
          <p:nvPr/>
        </p:nvPicPr>
        <p:blipFill>
          <a:blip r:embed="rId2"/>
          <a:srcRect r="90000"/>
          <a:stretch>
            <a:fillRect/>
          </a:stretch>
        </p:blipFill>
        <p:spPr>
          <a:xfrm>
            <a:off x="5333218" y="83063"/>
            <a:ext cx="1692820" cy="6682681"/>
          </a:xfrm>
          <a:prstGeom prst="rect">
            <a:avLst/>
          </a:prstGeom>
        </p:spPr>
      </p:pic>
      <p:pic>
        <p:nvPicPr>
          <p:cNvPr id="11" name="Picture 10">
            <a:extLst>
              <a:ext uri="{FF2B5EF4-FFF2-40B4-BE49-F238E27FC236}">
                <a16:creationId xmlns:a16="http://schemas.microsoft.com/office/drawing/2014/main" id="{3BC21133-AFF8-AED1-3479-8BF2A9123944}"/>
              </a:ext>
            </a:extLst>
          </p:cNvPr>
          <p:cNvPicPr>
            <a:picLocks noChangeAspect="1"/>
          </p:cNvPicPr>
          <p:nvPr/>
        </p:nvPicPr>
        <p:blipFill>
          <a:blip r:embed="rId2"/>
          <a:srcRect l="70000"/>
          <a:stretch>
            <a:fillRect/>
          </a:stretch>
        </p:blipFill>
        <p:spPr>
          <a:xfrm>
            <a:off x="7026038" y="83063"/>
            <a:ext cx="5071474" cy="6682681"/>
          </a:xfrm>
          <a:prstGeom prst="rect">
            <a:avLst/>
          </a:prstGeom>
        </p:spPr>
      </p:pic>
      <p:sp>
        <p:nvSpPr>
          <p:cNvPr id="12" name="Content Placeholder 2">
            <a:extLst>
              <a:ext uri="{FF2B5EF4-FFF2-40B4-BE49-F238E27FC236}">
                <a16:creationId xmlns:a16="http://schemas.microsoft.com/office/drawing/2014/main" id="{C2CC4201-5BC3-C4A5-66EC-8B666AFE4BD9}"/>
              </a:ext>
            </a:extLst>
          </p:cNvPr>
          <p:cNvSpPr>
            <a:spLocks noGrp="1"/>
          </p:cNvSpPr>
          <p:nvPr>
            <p:ph sz="half" idx="1"/>
          </p:nvPr>
        </p:nvSpPr>
        <p:spPr>
          <a:xfrm>
            <a:off x="261744" y="1325167"/>
            <a:ext cx="4649621" cy="4359196"/>
          </a:xfrm>
        </p:spPr>
        <p:txBody>
          <a:bodyPr>
            <a:normAutofit fontScale="92500" lnSpcReduction="20000"/>
          </a:bodyPr>
          <a:lstStyle/>
          <a:p>
            <a:r>
              <a:rPr lang="en-US" dirty="0"/>
              <a:t>The IIRC is the most common classification scheme to stage retinoblastoma confined to the eye. </a:t>
            </a:r>
          </a:p>
          <a:p>
            <a:r>
              <a:rPr lang="en-US" dirty="0"/>
              <a:t>Classification is typically based on dilated fundoscopy, ocular ultrasound, and optical coherence tomography findings. </a:t>
            </a:r>
          </a:p>
          <a:p>
            <a:r>
              <a:rPr lang="en-US" dirty="0"/>
              <a:t>All IIRC groups are eligible for IAC therapy, but higher groups are associated with worse outcomes.</a:t>
            </a:r>
          </a:p>
        </p:txBody>
      </p:sp>
    </p:spTree>
    <p:extLst>
      <p:ext uri="{BB962C8B-B14F-4D97-AF65-F5344CB8AC3E}">
        <p14:creationId xmlns:p14="http://schemas.microsoft.com/office/powerpoint/2010/main" val="1869856806"/>
      </p:ext>
    </p:extLst>
  </p:cSld>
  <p:clrMapOvr>
    <a:masterClrMapping/>
  </p:clrMapOvr>
</p:sld>
</file>

<file path=ppt/theme/theme1.xml><?xml version="1.0" encoding="utf-8"?>
<a:theme xmlns:a="http://schemas.openxmlformats.org/drawingml/2006/main" name="Office Theme">
  <a:themeElements>
    <a:clrScheme name="SIO 2024 Corporate">
      <a:dk1>
        <a:srgbClr val="000000"/>
      </a:dk1>
      <a:lt1>
        <a:srgbClr val="FFFFFF"/>
      </a:lt1>
      <a:dk2>
        <a:srgbClr val="55565B"/>
      </a:dk2>
      <a:lt2>
        <a:srgbClr val="E7E7E9"/>
      </a:lt2>
      <a:accent1>
        <a:srgbClr val="6D2A5B"/>
      </a:accent1>
      <a:accent2>
        <a:srgbClr val="BF6C28"/>
      </a:accent2>
      <a:accent3>
        <a:srgbClr val="22384E"/>
      </a:accent3>
      <a:accent4>
        <a:srgbClr val="884C20"/>
      </a:accent4>
      <a:accent5>
        <a:srgbClr val="337D46"/>
      </a:accent5>
      <a:accent6>
        <a:srgbClr val="005586"/>
      </a:accent6>
      <a:hlink>
        <a:srgbClr val="005586"/>
      </a:hlink>
      <a:folHlink>
        <a:srgbClr val="586C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IO_1297564-24_CorpPPT" id="{8725B411-4F3D-9740-A1B4-DCB9DA764841}" vid="{51F62995-FB11-BD45-B3F6-C95F6B2F9F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95ca14b-6434-4905-8407-c197b325b80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1B422F87CAA348B6EB656D8181DB59" ma:contentTypeVersion="16" ma:contentTypeDescription="Create a new document." ma:contentTypeScope="" ma:versionID="003b1b994cddac8e772422c42ef497d5">
  <xsd:schema xmlns:xsd="http://www.w3.org/2001/XMLSchema" xmlns:xs="http://www.w3.org/2001/XMLSchema" xmlns:p="http://schemas.microsoft.com/office/2006/metadata/properties" xmlns:ns3="b0299027-2e0d-4735-bb82-915570d14d2a" xmlns:ns4="a95ca14b-6434-4905-8407-c197b325b800" targetNamespace="http://schemas.microsoft.com/office/2006/metadata/properties" ma:root="true" ma:fieldsID="ec8a7db381dbd7cbb83db451f2278c5e" ns3:_="" ns4:_="">
    <xsd:import namespace="b0299027-2e0d-4735-bb82-915570d14d2a"/>
    <xsd:import namespace="a95ca14b-6434-4905-8407-c197b325b80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_activity" minOccurs="0"/>
                <xsd:element ref="ns4:MediaServiceObjectDetectorVersions" minOccurs="0"/>
                <xsd:element ref="ns4:MediaServiceSearchProperties" minOccurs="0"/>
                <xsd:element ref="ns4:MediaServiceDateTaken" minOccurs="0"/>
                <xsd:element ref="ns4:MediaServiceSystemTags" minOccurs="0"/>
                <xsd:element ref="ns4:MediaServiceOCR" minOccurs="0"/>
                <xsd:element ref="ns4:MediaServiceGenerationTime" minOccurs="0"/>
                <xsd:element ref="ns4:MediaServiceEventHashCode"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299027-2e0d-4735-bb82-915570d14d2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5ca14b-6434-4905-8407-c197b325b80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D74175-CAFB-48AB-A938-F594870D59F0}">
  <ds:schemaRefs>
    <ds:schemaRef ds:uri="http://www.w3.org/XML/1998/namespace"/>
    <ds:schemaRef ds:uri="http://purl.org/dc/terms/"/>
    <ds:schemaRef ds:uri="http://schemas.microsoft.com/office/2006/documentManagement/types"/>
    <ds:schemaRef ds:uri="http://purl.org/dc/elements/1.1/"/>
    <ds:schemaRef ds:uri="http://schemas.microsoft.com/office/infopath/2007/PartnerControls"/>
    <ds:schemaRef ds:uri="http://purl.org/dc/dcmitype/"/>
    <ds:schemaRef ds:uri="a95ca14b-6434-4905-8407-c197b325b800"/>
    <ds:schemaRef ds:uri="b0299027-2e0d-4735-bb82-915570d14d2a"/>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D623CD4A-8521-44B8-B279-F48FA1571C4B}">
  <ds:schemaRefs>
    <ds:schemaRef ds:uri="http://schemas.microsoft.com/sharepoint/v3/contenttype/forms"/>
  </ds:schemaRefs>
</ds:datastoreItem>
</file>

<file path=customXml/itemProps3.xml><?xml version="1.0" encoding="utf-8"?>
<ds:datastoreItem xmlns:ds="http://schemas.openxmlformats.org/officeDocument/2006/customXml" ds:itemID="{810FBB1A-9B6F-4FE3-906D-07E90E1DEC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299027-2e0d-4735-bb82-915570d14d2a"/>
    <ds:schemaRef ds:uri="a95ca14b-6434-4905-8407-c197b325b8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SIO_1297564-24_CorpPPT_2024</Template>
  <TotalTime>3437</TotalTime>
  <Words>1155</Words>
  <Application>Microsoft Office PowerPoint</Application>
  <PresentationFormat>Widescreen</PresentationFormat>
  <Paragraphs>86</Paragraphs>
  <Slides>16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Aptos Display</vt:lpstr>
      <vt:lpstr>Arial</vt:lpstr>
      <vt:lpstr>Calibri</vt:lpstr>
      <vt:lpstr>Office Theme</vt:lpstr>
      <vt:lpstr>Successful Treatment of High-Grade Retinoblastoma with Intra-Arterial Chemotherapy</vt:lpstr>
      <vt:lpstr>Background</vt:lpstr>
      <vt:lpstr>What is the most common presentation of retinoblastoma?</vt:lpstr>
      <vt:lpstr>Answer: C – Leukocoria</vt:lpstr>
      <vt:lpstr>Case Presentation</vt:lpstr>
      <vt:lpstr>PowerPoint Presentation</vt:lpstr>
      <vt:lpstr>PowerPoint Presentation</vt:lpstr>
      <vt:lpstr>What would be the International Intraocular Retinoblastoma Classification (IIRC) stage for intraocular retinoblastoma &lt;3mm confined to the retina?</vt:lpstr>
      <vt:lpstr>Answer: A</vt:lpstr>
      <vt:lpstr>IAC Procedure</vt:lpstr>
      <vt:lpstr>IAC Procedure</vt:lpstr>
      <vt:lpstr>In a patient undergoing IAC for retinoblastoma, the internal carotid artery provides dominant supply to the ophthalmic artery. However, the Interventional Radiologist is unable to catheterize the ophthalmic artery from the ICA due a steep, downward angle of the ophthalmic artery ostium. In cases like this, which artery can be catheterized to provide an alternative access route to catheterize the ophthalmic artery? </vt:lpstr>
      <vt:lpstr>Answer: D</vt:lpstr>
      <vt:lpstr>Follow-up</vt:lpstr>
      <vt:lpstr>Discussion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Caniglia, John</dc:creator>
  <cp:lastModifiedBy>Golden, Sean K</cp:lastModifiedBy>
  <cp:revision>16</cp:revision>
  <dcterms:created xsi:type="dcterms:W3CDTF">2025-04-24T22:14:48Z</dcterms:created>
  <dcterms:modified xsi:type="dcterms:W3CDTF">2025-07-15T13:13:43Z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0x010100261B422F87CAA348B6EB656D8181DB59</vt:lpwstr>
  </property>
</Properties>
</file>